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6"/>
  </p:notesMasterIdLst>
  <p:handoutMasterIdLst>
    <p:handoutMasterId r:id="rId17"/>
  </p:handoutMasterIdLst>
  <p:sldIdLst>
    <p:sldId id="260" r:id="rId2"/>
    <p:sldId id="263" r:id="rId3"/>
    <p:sldId id="269" r:id="rId4"/>
    <p:sldId id="270" r:id="rId5"/>
    <p:sldId id="282" r:id="rId6"/>
    <p:sldId id="272" r:id="rId7"/>
    <p:sldId id="275" r:id="rId8"/>
    <p:sldId id="274" r:id="rId9"/>
    <p:sldId id="276" r:id="rId10"/>
    <p:sldId id="277" r:id="rId11"/>
    <p:sldId id="278" r:id="rId12"/>
    <p:sldId id="279" r:id="rId13"/>
    <p:sldId id="280" r:id="rId14"/>
    <p:sldId id="268" r:id="rId15"/>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101"/>
    <a:srgbClr val="000000"/>
    <a:srgbClr val="719500"/>
    <a:srgbClr val="007836"/>
    <a:srgbClr val="BE0F34"/>
    <a:srgbClr val="820150"/>
    <a:srgbClr val="502D7F"/>
    <a:srgbClr val="00338E"/>
    <a:srgbClr val="0081AB"/>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93" autoAdjust="0"/>
    <p:restoredTop sz="84788"/>
  </p:normalViewPr>
  <p:slideViewPr>
    <p:cSldViewPr snapToGrid="0" snapToObjects="1">
      <p:cViewPr varScale="1">
        <p:scale>
          <a:sx n="84" d="100"/>
          <a:sy n="84" d="100"/>
        </p:scale>
        <p:origin x="126" y="70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3/29/2022</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and welcome to our talk today on our paper --  Bundle Networks: Fiber Bundles, Local Trivializations, and a Generative Approach to Exploring Many-to-one Maps. My name is Nico Courts and my co-author on this work was Henry </a:t>
            </a:r>
            <a:r>
              <a:rPr lang="en-US" sz="1800" b="0" i="0" u="none" strike="noStrike" dirty="0" err="1">
                <a:solidFill>
                  <a:srgbClr val="000000"/>
                </a:solidFill>
                <a:effectLst/>
                <a:latin typeface="Arial" panose="020B0604020202020204" pitchFamily="34" charset="0"/>
              </a:rPr>
              <a:t>Kvinge</a:t>
            </a:r>
            <a:r>
              <a:rPr lang="en-US" sz="1800" b="0" i="0" u="none" strike="noStrike" dirty="0">
                <a:solidFill>
                  <a:srgbClr val="000000"/>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tested several models against our model, all of which were based on the GAN architecture. One was a Wasserstein GAN, another a conditional GAN, and the third was an iteration on conditional GAN that used finitely-many neighborhood representatives and used a very similar training schema to the one that we use in </a:t>
            </a:r>
            <a:r>
              <a:rPr lang="en-US" sz="1800" b="0" i="0" u="none" strike="noStrike" dirty="0" err="1">
                <a:solidFill>
                  <a:srgbClr val="000000"/>
                </a:solidFill>
                <a:effectLst/>
                <a:latin typeface="Arial" panose="020B0604020202020204" pitchFamily="34" charset="0"/>
              </a:rPr>
              <a:t>BundleNets</a:t>
            </a:r>
            <a:r>
              <a:rPr lang="en-US" sz="1800" b="0" i="0" u="none" strike="noStrike" dirty="0">
                <a:solidFill>
                  <a:srgbClr val="000000"/>
                </a:solidFill>
                <a:effectLst/>
                <a:latin typeface="Arial" panose="020B0604020202020204" pitchFamily="34" charset="0"/>
              </a:rPr>
              <a:t>. Across the board, on our two synthetic data sets and two real-world data sets, we found that our model outperformed all the other models that we considered. Further metrics were examined and bore similar results and can be found in our paper.</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92695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To get a holistic view of the performance differences between our model and the other models tested, we look at how each does at reconstructing the true distribution of points on our synthetic datasets after training. We find that our model creates a very convincing global distribution as well as highly accurate fibers on the torus example while the next-best model, CGAN-local, suffers collapse within each neighborhood as well as having incomplete fibers.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64627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see similar results in reconstructions of the Moebius band, where </a:t>
            </a:r>
            <a:r>
              <a:rPr lang="en-US" sz="1800" b="0" i="0" u="none" strike="noStrike" dirty="0" err="1">
                <a:solidFill>
                  <a:srgbClr val="000000"/>
                </a:solidFill>
                <a:effectLst/>
                <a:latin typeface="Arial" panose="020B0604020202020204" pitchFamily="34" charset="0"/>
              </a:rPr>
              <a:t>BundleNets</a:t>
            </a:r>
            <a:r>
              <a:rPr lang="en-US" sz="1800" b="0" i="0" u="none" strike="noStrike" dirty="0">
                <a:solidFill>
                  <a:srgbClr val="000000"/>
                </a:solidFill>
                <a:effectLst/>
                <a:latin typeface="Arial" panose="020B0604020202020204" pitchFamily="34" charset="0"/>
              </a:rPr>
              <a:t> creates a convincing reconstruction, but where CGAN-local again suffers from intra-neighborhood collapse as well as an additional failure mode.</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29894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our paper, we consider several other questions including</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What should be our prior for the distribution over a fiber?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How many neighborhoods are necessary for good performance?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Is </a:t>
            </a:r>
            <a:r>
              <a:rPr lang="en-US" sz="1800" b="0" i="0" u="none" strike="noStrike" dirty="0" err="1">
                <a:solidFill>
                  <a:srgbClr val="000000"/>
                </a:solidFill>
                <a:effectLst/>
                <a:latin typeface="Arial" panose="020B0604020202020204" pitchFamily="34" charset="0"/>
              </a:rPr>
              <a:t>BundleNet</a:t>
            </a:r>
            <a:r>
              <a:rPr lang="en-US" sz="1800" b="0" i="0" u="none" strike="noStrike" dirty="0">
                <a:solidFill>
                  <a:srgbClr val="000000"/>
                </a:solidFill>
                <a:effectLst/>
                <a:latin typeface="Arial" panose="020B0604020202020204" pitchFamily="34" charset="0"/>
              </a:rPr>
              <a:t> effective when different fibers have different topological structures across a dataset?</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432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Thank you for your attention and please refer to our paper for further discussion.</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14</a:t>
            </a:fld>
            <a:endParaRPr lang="en-US"/>
          </a:p>
        </p:txBody>
      </p:sp>
    </p:spTree>
    <p:extLst>
      <p:ext uri="{BB962C8B-B14F-4D97-AF65-F5344CB8AC3E}">
        <p14:creationId xmlns:p14="http://schemas.microsoft.com/office/powerpoint/2010/main" val="375107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code and data that we used in our work can be found at the GitHub link on the screen and the slides for the presentation can be found at the URL below.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4279158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 standard machine learning task is to assign labels to a group of images. For instance: if we had the classes cat, dog, and bird, our task could be to assign to each image the correct class.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400645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 correctly trained model will learn the “forward direction,” that is, it will learn to associate to each image the correct label or class.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23300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any task where multiple images are assigned the same label, however, it is possible to consider the “reverse direction:” the fiber over a particular label. Recall that the fiber of a map is the set of all points which are mapped to a particular label. In this case, we have highlighted the fiber over the label “dog.”</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409433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a more concrete example, we can consider the process for synthesizing a material in a lab. With the optimal choice of processing parameters, advanced manufacturing can produce materials with extraordinary properties. However, researchers are often interested in understanding the collection of all processing parameters that will produce a product with a particular property. With this knowledge, they will be empowered to choose the parameters that, for instance, are physically feasible or make efficient use of resources and energy.</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28196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Both of the examples discussed above naturally form many-to-one tasks. More generally, we can ask whether, given mapping f from X to Y and a distribution D on X, we can build a model that will learn the distribution on each fiber f</a:t>
            </a:r>
            <a:r>
              <a:rPr lang="en-US" sz="1800" b="0" i="0" u="none" strike="noStrike" baseline="30000" dirty="0">
                <a:solidFill>
                  <a:srgbClr val="000000"/>
                </a:solidFill>
                <a:effectLst/>
                <a:latin typeface="Arial" panose="020B0604020202020204" pitchFamily="34" charset="0"/>
              </a:rPr>
              <a:t>-1</a:t>
            </a:r>
            <a:r>
              <a:rPr lang="en-US" sz="1800" b="0" i="0" u="none" strike="noStrike" dirty="0">
                <a:solidFill>
                  <a:srgbClr val="000000"/>
                </a:solidFill>
                <a:effectLst/>
                <a:latin typeface="Arial" panose="020B0604020202020204" pitchFamily="34" charset="0"/>
              </a:rPr>
              <a:t>(y). If so, we can leverage this to create a </a:t>
            </a:r>
            <a:r>
              <a:rPr lang="en-US" sz="1800" b="0" i="0" u="none" strike="noStrike" dirty="0" err="1">
                <a:solidFill>
                  <a:srgbClr val="000000"/>
                </a:solidFill>
                <a:effectLst/>
                <a:latin typeface="Arial" panose="020B0604020202020204" pitchFamily="34" charset="0"/>
              </a:rPr>
              <a:t>fiberwise</a:t>
            </a:r>
            <a:r>
              <a:rPr lang="en-US" sz="1800" b="0" i="0" u="none" strike="noStrike" dirty="0">
                <a:solidFill>
                  <a:srgbClr val="000000"/>
                </a:solidFill>
                <a:effectLst/>
                <a:latin typeface="Arial" panose="020B0604020202020204" pitchFamily="34" charset="0"/>
              </a:rPr>
              <a:t>-accurate reconstruction of </a:t>
            </a:r>
            <a:r>
              <a:rPr lang="en-US" sz="1800" b="0" i="0" u="none" strike="noStrike">
                <a:solidFill>
                  <a:srgbClr val="000000"/>
                </a:solidFill>
                <a:effectLst/>
                <a:latin typeface="Arial" panose="020B0604020202020204" pitchFamily="34" charset="0"/>
              </a:rPr>
              <a:t>this data.</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164381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 natural candidate among mathematical concepts is that of a fiber bundle, the intuition for which is the following: It is a pair of spaces consisting of a base space X and a total space E along with a surjection from E to X satisfying a property called local triviality. That means that E is a space that is parameterized by X and, furthermore, that E admits a covering by neighborhoods where each looks like a product with some fiber space Z.</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233409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our model, we fix an open cover for our base space to begin with and choose a representative point for each neighborhood. We then use these representative points to condition the model on the neighborhood to which a data point belongs. In the overview for our model architecture currently shown on the screen, the conditional affine component is the only part that's conditioned on our actual neighborhood representative, while the rest of the layers are all left unaffected by the conditioning. The idea being that the conditional segment learns to map each neighborhood to a common space that is used globally by the remaining layers.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442600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040101">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l">
              <a:defRPr sz="4800" b="1">
                <a:solidFill>
                  <a:srgbClr val="04010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040101"/>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rgbClr val="040101"/>
                </a:solidFill>
              </a:defRPr>
            </a:lvl1pPr>
          </a:lstStyle>
          <a:p>
            <a:fld id="{ABD4F8E3-4ED9-44B4-99E6-8A3D2CF8D415}" type="datetime4">
              <a:rPr lang="en-US" smtClean="0"/>
              <a:pPr/>
              <a:t>March 29, 2022</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7" name="Graphic 16">
            <a:extLst>
              <a:ext uri="{FF2B5EF4-FFF2-40B4-BE49-F238E27FC236}">
                <a16:creationId xmlns:a16="http://schemas.microsoft.com/office/drawing/2014/main" id="{C00034D0-F9B9-EA4C-91BB-433B2A51A7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601" y="227160"/>
            <a:ext cx="1280159" cy="1250969"/>
          </a:xfrm>
          <a:prstGeom prst="rect">
            <a:avLst/>
          </a:prstGeom>
        </p:spPr>
      </p:pic>
      <p:pic>
        <p:nvPicPr>
          <p:cNvPr id="18" name="Picture 17">
            <a:extLst>
              <a:ext uri="{FF2B5EF4-FFF2-40B4-BE49-F238E27FC236}">
                <a16:creationId xmlns:a16="http://schemas.microsoft.com/office/drawing/2014/main" id="{B0E638BA-259D-9A44-A341-4E3C16BD9231}"/>
              </a:ext>
            </a:extLst>
          </p:cNvPr>
          <p:cNvPicPr>
            <a:picLocks noChangeAspect="1"/>
          </p:cNvPicPr>
          <p:nvPr userDrawn="1"/>
        </p:nvPicPr>
        <p:blipFill>
          <a:blip r:embed="rId4"/>
          <a:stretch>
            <a:fillRect/>
          </a:stretch>
        </p:blipFill>
        <p:spPr>
          <a:xfrm>
            <a:off x="1326031" y="7122106"/>
            <a:ext cx="929809" cy="348678"/>
          </a:xfrm>
          <a:prstGeom prst="rect">
            <a:avLst/>
          </a:prstGeom>
        </p:spPr>
      </p:pic>
      <p:pic>
        <p:nvPicPr>
          <p:cNvPr id="19" name="Picture 18">
            <a:extLst>
              <a:ext uri="{FF2B5EF4-FFF2-40B4-BE49-F238E27FC236}">
                <a16:creationId xmlns:a16="http://schemas.microsoft.com/office/drawing/2014/main" id="{1E8F6728-7679-F242-8134-FD9762E0A97C}"/>
              </a:ext>
            </a:extLst>
          </p:cNvPr>
          <p:cNvPicPr>
            <a:picLocks noChangeAspect="1"/>
          </p:cNvPicPr>
          <p:nvPr userDrawn="1"/>
        </p:nvPicPr>
        <p:blipFill>
          <a:blip r:embed="rId5"/>
          <a:stretch>
            <a:fillRect/>
          </a:stretch>
        </p:blipFill>
        <p:spPr>
          <a:xfrm>
            <a:off x="2375535" y="7244051"/>
            <a:ext cx="929809" cy="159249"/>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04010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3/29/2022</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040101"/>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0" name="Graphic 9">
            <a:extLst>
              <a:ext uri="{FF2B5EF4-FFF2-40B4-BE49-F238E27FC236}">
                <a16:creationId xmlns:a16="http://schemas.microsoft.com/office/drawing/2014/main" id="{9697F1AD-76F5-6449-99AE-02F7EAC2578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371601" y="227160"/>
            <a:ext cx="1280159" cy="1250969"/>
          </a:xfrm>
          <a:prstGeom prst="rect">
            <a:avLst/>
          </a:prstGeom>
        </p:spPr>
      </p:pic>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coCourts/bundle-network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nicocourts.com/talks/iclr-2022-bundlene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13.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a:xfrm>
            <a:off x="1371600" y="2743200"/>
            <a:ext cx="12429460" cy="1828800"/>
          </a:xfrm>
        </p:spPr>
        <p:txBody>
          <a:bodyPr/>
          <a:lstStyle/>
          <a:p>
            <a:pPr algn="ctr"/>
            <a:r>
              <a:rPr lang="en-US" sz="4000" dirty="0"/>
              <a:t>Bundle Networks</a:t>
            </a:r>
            <a:br>
              <a:rPr lang="en-US" sz="3600" dirty="0"/>
            </a:br>
            <a:br>
              <a:rPr lang="en-US" sz="3600" dirty="0"/>
            </a:br>
            <a:r>
              <a:rPr lang="en-US" sz="3000" dirty="0"/>
              <a:t>Fiber Bundles, Local Trivializations, and a Generative Approach to Exploring Many-to-one Maps</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a:xfrm>
            <a:off x="1753299" y="5329040"/>
            <a:ext cx="4572000" cy="274320"/>
          </a:xfrm>
        </p:spPr>
        <p:txBody>
          <a:bodyPr/>
          <a:lstStyle/>
          <a:p>
            <a:r>
              <a:rPr lang="en-US" dirty="0"/>
              <a:t>Nico Courts</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a:xfrm>
            <a:off x="1754370" y="5643116"/>
            <a:ext cx="4572000" cy="274320"/>
          </a:xfrm>
        </p:spPr>
        <p:txBody>
          <a:bodyPr/>
          <a:lstStyle/>
          <a:p>
            <a:r>
              <a:rPr lang="en-US" dirty="0"/>
              <a:t>University of Washington</a:t>
            </a:r>
          </a:p>
          <a:p>
            <a:endParaRPr lang="en-US" dirty="0"/>
          </a:p>
        </p:txBody>
      </p:sp>
      <p:sp>
        <p:nvSpPr>
          <p:cNvPr id="7" name="Text Placeholder 4">
            <a:extLst>
              <a:ext uri="{FF2B5EF4-FFF2-40B4-BE49-F238E27FC236}">
                <a16:creationId xmlns:a16="http://schemas.microsoft.com/office/drawing/2014/main" id="{31151F97-CCA9-9B47-96F1-416E1272F319}"/>
              </a:ext>
            </a:extLst>
          </p:cNvPr>
          <p:cNvSpPr txBox="1">
            <a:spLocks/>
          </p:cNvSpPr>
          <p:nvPr/>
        </p:nvSpPr>
        <p:spPr>
          <a:xfrm>
            <a:off x="1753299" y="5969242"/>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040101"/>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Pacific Northwest National Laboratory</a:t>
            </a:r>
          </a:p>
          <a:p>
            <a:endParaRPr lang="en-US" dirty="0"/>
          </a:p>
        </p:txBody>
      </p:sp>
      <p:sp>
        <p:nvSpPr>
          <p:cNvPr id="9" name="Text Placeholder 4">
            <a:extLst>
              <a:ext uri="{FF2B5EF4-FFF2-40B4-BE49-F238E27FC236}">
                <a16:creationId xmlns:a16="http://schemas.microsoft.com/office/drawing/2014/main" id="{77877529-A66D-6646-9D44-D6BC62F98952}"/>
              </a:ext>
            </a:extLst>
          </p:cNvPr>
          <p:cNvSpPr txBox="1">
            <a:spLocks/>
          </p:cNvSpPr>
          <p:nvPr/>
        </p:nvSpPr>
        <p:spPr>
          <a:xfrm>
            <a:off x="1753299" y="6283318"/>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040101"/>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err="1"/>
              <a:t>nico@nicocourts.com</a:t>
            </a:r>
            <a:endParaRPr lang="en-US" dirty="0"/>
          </a:p>
          <a:p>
            <a:endParaRPr lang="en-US" dirty="0"/>
          </a:p>
        </p:txBody>
      </p:sp>
      <p:sp>
        <p:nvSpPr>
          <p:cNvPr id="10" name="Text Placeholder 3">
            <a:extLst>
              <a:ext uri="{FF2B5EF4-FFF2-40B4-BE49-F238E27FC236}">
                <a16:creationId xmlns:a16="http://schemas.microsoft.com/office/drawing/2014/main" id="{34FA1D97-6C25-934D-BF03-D03D181945C3}"/>
              </a:ext>
            </a:extLst>
          </p:cNvPr>
          <p:cNvSpPr txBox="1">
            <a:spLocks/>
          </p:cNvSpPr>
          <p:nvPr/>
        </p:nvSpPr>
        <p:spPr>
          <a:xfrm>
            <a:off x="7315200" y="5329040"/>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800" b="1" kern="1200">
                <a:solidFill>
                  <a:srgbClr val="000000"/>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Henry </a:t>
            </a:r>
            <a:r>
              <a:rPr lang="en-US" dirty="0" err="1"/>
              <a:t>Kvinge</a:t>
            </a:r>
            <a:endParaRPr lang="en-US" dirty="0"/>
          </a:p>
        </p:txBody>
      </p:sp>
      <p:sp>
        <p:nvSpPr>
          <p:cNvPr id="11" name="Text Placeholder 4">
            <a:extLst>
              <a:ext uri="{FF2B5EF4-FFF2-40B4-BE49-F238E27FC236}">
                <a16:creationId xmlns:a16="http://schemas.microsoft.com/office/drawing/2014/main" id="{E28958A8-2B8F-DE4E-A80E-4244583F8B3A}"/>
              </a:ext>
            </a:extLst>
          </p:cNvPr>
          <p:cNvSpPr txBox="1">
            <a:spLocks/>
          </p:cNvSpPr>
          <p:nvPr/>
        </p:nvSpPr>
        <p:spPr>
          <a:xfrm>
            <a:off x="7315200" y="5969242"/>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040101"/>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University of Washington</a:t>
            </a:r>
          </a:p>
          <a:p>
            <a:endParaRPr lang="en-US" dirty="0"/>
          </a:p>
        </p:txBody>
      </p:sp>
      <p:sp>
        <p:nvSpPr>
          <p:cNvPr id="12" name="Text Placeholder 4">
            <a:extLst>
              <a:ext uri="{FF2B5EF4-FFF2-40B4-BE49-F238E27FC236}">
                <a16:creationId xmlns:a16="http://schemas.microsoft.com/office/drawing/2014/main" id="{A195C8B4-9BE2-3F47-B13D-0B7A64BE23F8}"/>
              </a:ext>
            </a:extLst>
          </p:cNvPr>
          <p:cNvSpPr txBox="1">
            <a:spLocks/>
          </p:cNvSpPr>
          <p:nvPr/>
        </p:nvSpPr>
        <p:spPr>
          <a:xfrm>
            <a:off x="7315200" y="5643116"/>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040101"/>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Pacific Northwest National Laboratory</a:t>
            </a:r>
          </a:p>
          <a:p>
            <a:endParaRPr lang="en-US" dirty="0"/>
          </a:p>
        </p:txBody>
      </p:sp>
      <p:sp>
        <p:nvSpPr>
          <p:cNvPr id="13" name="Text Placeholder 4">
            <a:extLst>
              <a:ext uri="{FF2B5EF4-FFF2-40B4-BE49-F238E27FC236}">
                <a16:creationId xmlns:a16="http://schemas.microsoft.com/office/drawing/2014/main" id="{280C9B46-9A9A-CF49-A722-660E026793CC}"/>
              </a:ext>
            </a:extLst>
          </p:cNvPr>
          <p:cNvSpPr txBox="1">
            <a:spLocks/>
          </p:cNvSpPr>
          <p:nvPr/>
        </p:nvSpPr>
        <p:spPr>
          <a:xfrm>
            <a:off x="7315200" y="6283318"/>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040101"/>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err="1"/>
              <a:t>henry.kvinge@pnnl.gov</a:t>
            </a:r>
            <a:endParaRPr lang="en-US" dirty="0"/>
          </a:p>
          <a:p>
            <a:endParaRPr lang="en-US" dirty="0"/>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645919" y="7145951"/>
            <a:ext cx="11707474" cy="705278"/>
          </a:xfrm>
        </p:spPr>
        <p:txBody>
          <a:bodyPr/>
          <a:lstStyle/>
          <a:p>
            <a:r>
              <a:rPr lang="en-US" sz="1400" b="1" dirty="0"/>
              <a:t>Models</a:t>
            </a:r>
            <a:r>
              <a:rPr lang="en-US" sz="1400" dirty="0"/>
              <a:t>: WGAN – Wasserstein GAN, CGAN – Conditional GAN, CGAN local – CGAN with distinct conditioning data for distinct neighborhoods.</a:t>
            </a:r>
          </a:p>
          <a:p>
            <a:r>
              <a:rPr lang="en-US" sz="1400" b="1" dirty="0"/>
              <a:t>Datasets</a:t>
            </a:r>
            <a:r>
              <a:rPr lang="en-US" sz="1400" dirty="0"/>
              <a:t>: Torus – Torus bundle (synthetic), Mobius band – Mobius bundle (synthetic), Wine Quality, Airfoil Noise – UCI database</a:t>
            </a:r>
          </a:p>
        </p:txBody>
      </p:sp>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Results</a:t>
            </a:r>
          </a:p>
        </p:txBody>
      </p:sp>
      <p:pic>
        <p:nvPicPr>
          <p:cNvPr id="6" name="Picture 5" descr="Table&#10;&#10;Description automatically generated">
            <a:extLst>
              <a:ext uri="{FF2B5EF4-FFF2-40B4-BE49-F238E27FC236}">
                <a16:creationId xmlns:a16="http://schemas.microsoft.com/office/drawing/2014/main" id="{B23E26BF-4267-1B4C-8B28-8F14280E5B91}"/>
              </a:ext>
            </a:extLst>
          </p:cNvPr>
          <p:cNvPicPr>
            <a:picLocks noChangeAspect="1"/>
          </p:cNvPicPr>
          <p:nvPr/>
        </p:nvPicPr>
        <p:blipFill>
          <a:blip r:embed="rId3"/>
          <a:stretch>
            <a:fillRect/>
          </a:stretch>
        </p:blipFill>
        <p:spPr>
          <a:xfrm>
            <a:off x="2116666" y="1695959"/>
            <a:ext cx="10717776" cy="5297508"/>
          </a:xfrm>
          <a:prstGeom prst="rect">
            <a:avLst/>
          </a:prstGeom>
        </p:spPr>
      </p:pic>
    </p:spTree>
    <p:extLst>
      <p:ext uri="{BB962C8B-B14F-4D97-AF65-F5344CB8AC3E}">
        <p14:creationId xmlns:p14="http://schemas.microsoft.com/office/powerpoint/2010/main" val="5982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Reconstructions</a:t>
            </a:r>
          </a:p>
        </p:txBody>
      </p:sp>
      <p:pic>
        <p:nvPicPr>
          <p:cNvPr id="8" name="Content Placeholder 8">
            <a:extLst>
              <a:ext uri="{FF2B5EF4-FFF2-40B4-BE49-F238E27FC236}">
                <a16:creationId xmlns:a16="http://schemas.microsoft.com/office/drawing/2014/main" id="{7BC3CEAF-8E39-264B-93B6-15BB6BC5D28A}"/>
              </a:ext>
            </a:extLst>
          </p:cNvPr>
          <p:cNvPicPr>
            <a:picLocks noChangeAspect="1"/>
          </p:cNvPicPr>
          <p:nvPr/>
        </p:nvPicPr>
        <p:blipFill>
          <a:blip r:embed="rId3"/>
          <a:stretch>
            <a:fillRect/>
          </a:stretch>
        </p:blipFill>
        <p:spPr>
          <a:xfrm>
            <a:off x="2596101" y="2057400"/>
            <a:ext cx="10352598" cy="5486400"/>
          </a:xfrm>
          <a:prstGeom prst="rect">
            <a:avLst/>
          </a:prstGeom>
        </p:spPr>
      </p:pic>
    </p:spTree>
    <p:extLst>
      <p:ext uri="{BB962C8B-B14F-4D97-AF65-F5344CB8AC3E}">
        <p14:creationId xmlns:p14="http://schemas.microsoft.com/office/powerpoint/2010/main" val="414950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Reconstructions</a:t>
            </a:r>
          </a:p>
        </p:txBody>
      </p:sp>
      <p:pic>
        <p:nvPicPr>
          <p:cNvPr id="13" name="Content Placeholder 12" descr="Chart, radar chart&#10;&#10;Description automatically generated">
            <a:extLst>
              <a:ext uri="{FF2B5EF4-FFF2-40B4-BE49-F238E27FC236}">
                <a16:creationId xmlns:a16="http://schemas.microsoft.com/office/drawing/2014/main" id="{55FFC85C-1625-4941-BFC2-C79485A1D5B7}"/>
              </a:ext>
            </a:extLst>
          </p:cNvPr>
          <p:cNvPicPr>
            <a:picLocks noGrp="1" noChangeAspect="1"/>
          </p:cNvPicPr>
          <p:nvPr>
            <p:ph sz="quarter" idx="20"/>
          </p:nvPr>
        </p:nvPicPr>
        <p:blipFill>
          <a:blip r:embed="rId3"/>
          <a:stretch>
            <a:fillRect/>
          </a:stretch>
        </p:blipFill>
        <p:spPr>
          <a:xfrm>
            <a:off x="2596101" y="2057400"/>
            <a:ext cx="10352598" cy="5486400"/>
          </a:xfrm>
        </p:spPr>
      </p:pic>
    </p:spTree>
    <p:extLst>
      <p:ext uri="{BB962C8B-B14F-4D97-AF65-F5344CB8AC3E}">
        <p14:creationId xmlns:p14="http://schemas.microsoft.com/office/powerpoint/2010/main" val="41692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13</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371600" y="2380593"/>
                <a:ext cx="12801600" cy="5163207"/>
              </a:xfrm>
            </p:spPr>
            <p:txBody>
              <a:bodyPr/>
              <a:lstStyle/>
              <a:p>
                <a:r>
                  <a:rPr lang="en-US" dirty="0"/>
                  <a:t>What should be our prior for the distribution over a fiber?</a:t>
                </a:r>
              </a:p>
              <a:p>
                <a:pPr>
                  <a:lnSpc>
                    <a:spcPct val="200000"/>
                  </a:lnSpc>
                </a:pPr>
                <a:r>
                  <a:rPr lang="en-US" dirty="0"/>
                  <a:t>How many neighborhoods are necessary for good performance?</a:t>
                </a:r>
              </a:p>
              <a:p>
                <a:r>
                  <a:rPr lang="en-US" dirty="0"/>
                  <a:t>Is </a:t>
                </a:r>
                <a:r>
                  <a:rPr lang="en-US" dirty="0" err="1"/>
                  <a:t>BundleNet</a:t>
                </a:r>
                <a:r>
                  <a:rPr lang="en-US" dirty="0"/>
                  <a:t> effective when different fibers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have different topological structure across a dataset? </a:t>
                </a:r>
              </a:p>
            </p:txBody>
          </p:sp>
        </mc:Choice>
        <mc:Fallback xmlns="">
          <p:sp>
            <p:nvSpPr>
              <p:cNvPr id="4" name="Content Placeholder 3">
                <a:extLst>
                  <a:ext uri="{FF2B5EF4-FFF2-40B4-BE49-F238E27FC236}">
                    <a16:creationId xmlns:a16="http://schemas.microsoft.com/office/drawing/2014/main" id="{2DEBCC4A-09A3-46FA-94B8-812D5A6C188D}"/>
                  </a:ext>
                </a:extLst>
              </p:cNvPr>
              <p:cNvSpPr>
                <a:spLocks noGrp="1" noRot="1" noChangeAspect="1" noMove="1" noResize="1" noEditPoints="1" noAdjustHandles="1" noChangeArrowheads="1" noChangeShapeType="1" noTextEdit="1"/>
              </p:cNvSpPr>
              <p:nvPr>
                <p:ph sz="quarter" idx="20"/>
              </p:nvPr>
            </p:nvSpPr>
            <p:spPr>
              <a:xfrm>
                <a:off x="1371600" y="2380593"/>
                <a:ext cx="12801600" cy="5163207"/>
              </a:xfrm>
              <a:blipFill>
                <a:blip r:embed="rId3"/>
                <a:stretch>
                  <a:fillRect l="-857" t="-2125" r="-1619"/>
                </a:stretch>
              </a:blipFill>
            </p:spPr>
            <p:txBody>
              <a:bodyPr/>
              <a:lstStyle/>
              <a:p>
                <a:r>
                  <a:rPr lang="en-US">
                    <a:noFill/>
                  </a:rPr>
                  <a:t> </a:t>
                </a:r>
              </a:p>
            </p:txBody>
          </p:sp>
        </mc:Fallback>
      </mc:AlternateContent>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Further questions studied</a:t>
            </a:r>
          </a:p>
        </p:txBody>
      </p:sp>
    </p:spTree>
    <p:extLst>
      <p:ext uri="{BB962C8B-B14F-4D97-AF65-F5344CB8AC3E}">
        <p14:creationId xmlns:p14="http://schemas.microsoft.com/office/powerpoint/2010/main" val="122035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pPr marL="0" indent="0" algn="ctr">
              <a:buNone/>
            </a:pPr>
            <a:endParaRPr lang="en-US" dirty="0"/>
          </a:p>
          <a:p>
            <a:pPr marL="0" indent="0" algn="ctr">
              <a:buNone/>
            </a:pPr>
            <a:r>
              <a:rPr lang="en-US" dirty="0"/>
              <a:t>Code and data for our work can be found at</a:t>
            </a:r>
          </a:p>
          <a:p>
            <a:pPr marL="0" indent="0" algn="ctr">
              <a:buNone/>
            </a:pPr>
            <a:r>
              <a:rPr lang="en-US" dirty="0">
                <a:hlinkClick r:id="rId3"/>
              </a:rPr>
              <a:t>https://github.com/NicoCourts/bundle-networks/</a:t>
            </a:r>
            <a:endParaRPr lang="en-US" dirty="0"/>
          </a:p>
          <a:p>
            <a:pPr marL="0" indent="0" algn="ctr">
              <a:buNone/>
            </a:pPr>
            <a:endParaRPr lang="en-US" dirty="0"/>
          </a:p>
          <a:p>
            <a:pPr marL="0" indent="0" algn="ctr">
              <a:buNone/>
            </a:pPr>
            <a:r>
              <a:rPr lang="en-US" dirty="0"/>
              <a:t>Slides for this presentation can be found at</a:t>
            </a:r>
          </a:p>
          <a:p>
            <a:pPr marL="0" indent="0" algn="ctr">
              <a:buNone/>
            </a:pPr>
            <a:r>
              <a:rPr lang="en-US" dirty="0">
                <a:hlinkClick r:id="rId4"/>
              </a:rPr>
              <a:t>https://nicocourts.com/talks/iclr-2022-bundlenets/</a:t>
            </a:r>
            <a:endParaRPr lang="en-US" dirty="0"/>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Standard ML step-up</a:t>
            </a:r>
          </a:p>
        </p:txBody>
      </p:sp>
      <p:sp>
        <p:nvSpPr>
          <p:cNvPr id="6" name="Oval 5">
            <a:extLst>
              <a:ext uri="{FF2B5EF4-FFF2-40B4-BE49-F238E27FC236}">
                <a16:creationId xmlns:a16="http://schemas.microsoft.com/office/drawing/2014/main" id="{16F33441-03B3-1C4E-923A-74D27B19C662}"/>
              </a:ext>
            </a:extLst>
          </p:cNvPr>
          <p:cNvSpPr/>
          <p:nvPr/>
        </p:nvSpPr>
        <p:spPr>
          <a:xfrm>
            <a:off x="9557231" y="5027993"/>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82824C9-ECDF-DD4F-B0AF-D36AADF38513}"/>
              </a:ext>
            </a:extLst>
          </p:cNvPr>
          <p:cNvSpPr/>
          <p:nvPr/>
        </p:nvSpPr>
        <p:spPr>
          <a:xfrm>
            <a:off x="10942080" y="4106961"/>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7AC4F34-99CC-544C-A5D3-5B06D3BC18C5}"/>
              </a:ext>
            </a:extLst>
          </p:cNvPr>
          <p:cNvSpPr/>
          <p:nvPr/>
        </p:nvSpPr>
        <p:spPr>
          <a:xfrm>
            <a:off x="12148028" y="5074370"/>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966A705-97C8-374E-ACF4-06C28FC18018}"/>
              </a:ext>
            </a:extLst>
          </p:cNvPr>
          <p:cNvSpPr txBox="1"/>
          <p:nvPr/>
        </p:nvSpPr>
        <p:spPr>
          <a:xfrm>
            <a:off x="10751128" y="4425616"/>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Dog</a:t>
            </a:r>
          </a:p>
        </p:txBody>
      </p:sp>
      <p:sp>
        <p:nvSpPr>
          <p:cNvPr id="10" name="TextBox 9">
            <a:extLst>
              <a:ext uri="{FF2B5EF4-FFF2-40B4-BE49-F238E27FC236}">
                <a16:creationId xmlns:a16="http://schemas.microsoft.com/office/drawing/2014/main" id="{173CC687-0186-064B-903C-92330690F033}"/>
              </a:ext>
            </a:extLst>
          </p:cNvPr>
          <p:cNvSpPr txBox="1"/>
          <p:nvPr/>
        </p:nvSpPr>
        <p:spPr>
          <a:xfrm>
            <a:off x="9341917" y="5381579"/>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Cat</a:t>
            </a:r>
          </a:p>
        </p:txBody>
      </p:sp>
      <p:sp>
        <p:nvSpPr>
          <p:cNvPr id="11" name="TextBox 10">
            <a:extLst>
              <a:ext uri="{FF2B5EF4-FFF2-40B4-BE49-F238E27FC236}">
                <a16:creationId xmlns:a16="http://schemas.microsoft.com/office/drawing/2014/main" id="{F9015D42-850D-9F41-A954-68B1D84B477B}"/>
              </a:ext>
            </a:extLst>
          </p:cNvPr>
          <p:cNvSpPr txBox="1"/>
          <p:nvPr/>
        </p:nvSpPr>
        <p:spPr>
          <a:xfrm>
            <a:off x="11988136" y="5410550"/>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Bird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CB896D-90C0-1649-82F3-CD688CF026CB}"/>
                  </a:ext>
                </a:extLst>
              </p:cNvPr>
              <p:cNvSpPr txBox="1"/>
              <p:nvPr/>
            </p:nvSpPr>
            <p:spPr>
              <a:xfrm>
                <a:off x="10284027"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𝑌</m:t>
                    </m:r>
                  </m:oMath>
                </a14:m>
                <a:r>
                  <a:rPr lang="en-US" sz="2800" dirty="0"/>
                  <a:t>, labels</a:t>
                </a:r>
              </a:p>
            </p:txBody>
          </p:sp>
        </mc:Choice>
        <mc:Fallback xmlns="">
          <p:sp>
            <p:nvSpPr>
              <p:cNvPr id="12" name="TextBox 11">
                <a:extLst>
                  <a:ext uri="{FF2B5EF4-FFF2-40B4-BE49-F238E27FC236}">
                    <a16:creationId xmlns:a16="http://schemas.microsoft.com/office/drawing/2014/main" id="{D6CB896D-90C0-1649-82F3-CD688CF026CB}"/>
                  </a:ext>
                </a:extLst>
              </p:cNvPr>
              <p:cNvSpPr txBox="1">
                <a:spLocks noRot="1" noChangeAspect="1" noMove="1" noResize="1" noEditPoints="1" noAdjustHandles="1" noChangeArrowheads="1" noChangeShapeType="1" noTextEdit="1"/>
              </p:cNvSpPr>
              <p:nvPr/>
            </p:nvSpPr>
            <p:spPr>
              <a:xfrm>
                <a:off x="10284027" y="7129721"/>
                <a:ext cx="2171210" cy="523220"/>
              </a:xfrm>
              <a:prstGeom prst="rect">
                <a:avLst/>
              </a:prstGeom>
              <a:blipFill>
                <a:blip r:embed="rId3"/>
                <a:stretch>
                  <a:fillRect l="-1163"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112892-F8CC-4D4A-9F3C-E2C862DD83D9}"/>
                  </a:ext>
                </a:extLst>
              </p:cNvPr>
              <p:cNvSpPr txBox="1"/>
              <p:nvPr/>
            </p:nvSpPr>
            <p:spPr>
              <a:xfrm>
                <a:off x="2941118"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𝑋</m:t>
                    </m:r>
                  </m:oMath>
                </a14:m>
                <a:r>
                  <a:rPr lang="en-US" sz="2800" dirty="0"/>
                  <a:t>, input</a:t>
                </a:r>
              </a:p>
            </p:txBody>
          </p:sp>
        </mc:Choice>
        <mc:Fallback xmlns="">
          <p:sp>
            <p:nvSpPr>
              <p:cNvPr id="13" name="TextBox 12">
                <a:extLst>
                  <a:ext uri="{FF2B5EF4-FFF2-40B4-BE49-F238E27FC236}">
                    <a16:creationId xmlns:a16="http://schemas.microsoft.com/office/drawing/2014/main" id="{9B112892-F8CC-4D4A-9F3C-E2C862DD83D9}"/>
                  </a:ext>
                </a:extLst>
              </p:cNvPr>
              <p:cNvSpPr txBox="1">
                <a:spLocks noRot="1" noChangeAspect="1" noMove="1" noResize="1" noEditPoints="1" noAdjustHandles="1" noChangeArrowheads="1" noChangeShapeType="1" noTextEdit="1"/>
              </p:cNvSpPr>
              <p:nvPr/>
            </p:nvSpPr>
            <p:spPr>
              <a:xfrm>
                <a:off x="2941118" y="7129721"/>
                <a:ext cx="2171210" cy="523220"/>
              </a:xfrm>
              <a:prstGeom prst="rect">
                <a:avLst/>
              </a:prstGeom>
              <a:blipFill>
                <a:blip r:embed="rId4"/>
                <a:stretch>
                  <a:fillRect l="-1744" t="-11905" b="-3095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987FDA5-4C00-B441-9ECD-46B14E0D7A9A}"/>
              </a:ext>
            </a:extLst>
          </p:cNvPr>
          <p:cNvPicPr>
            <a:picLocks noChangeAspect="1"/>
          </p:cNvPicPr>
          <p:nvPr/>
        </p:nvPicPr>
        <p:blipFill>
          <a:blip r:embed="rId5"/>
          <a:stretch>
            <a:fillRect/>
          </a:stretch>
        </p:blipFill>
        <p:spPr>
          <a:xfrm>
            <a:off x="5123000" y="5737874"/>
            <a:ext cx="1227194" cy="1238250"/>
          </a:xfrm>
          <a:prstGeom prst="rect">
            <a:avLst/>
          </a:prstGeom>
        </p:spPr>
      </p:pic>
      <p:pic>
        <p:nvPicPr>
          <p:cNvPr id="15" name="Picture 14">
            <a:extLst>
              <a:ext uri="{FF2B5EF4-FFF2-40B4-BE49-F238E27FC236}">
                <a16:creationId xmlns:a16="http://schemas.microsoft.com/office/drawing/2014/main" id="{7926E9F3-F5D8-5C4B-9615-49854EEB7AA7}"/>
              </a:ext>
            </a:extLst>
          </p:cNvPr>
          <p:cNvPicPr>
            <a:picLocks noChangeAspect="1"/>
          </p:cNvPicPr>
          <p:nvPr/>
        </p:nvPicPr>
        <p:blipFill>
          <a:blip r:embed="rId6"/>
          <a:stretch>
            <a:fillRect/>
          </a:stretch>
        </p:blipFill>
        <p:spPr>
          <a:xfrm>
            <a:off x="2656001" y="2998391"/>
            <a:ext cx="1043031" cy="1238250"/>
          </a:xfrm>
          <a:prstGeom prst="rect">
            <a:avLst/>
          </a:prstGeom>
        </p:spPr>
      </p:pic>
      <p:pic>
        <p:nvPicPr>
          <p:cNvPr id="16" name="Picture 15">
            <a:extLst>
              <a:ext uri="{FF2B5EF4-FFF2-40B4-BE49-F238E27FC236}">
                <a16:creationId xmlns:a16="http://schemas.microsoft.com/office/drawing/2014/main" id="{5CA5A788-9747-8940-A1F1-19F34CB7A0E5}"/>
              </a:ext>
            </a:extLst>
          </p:cNvPr>
          <p:cNvPicPr>
            <a:picLocks noChangeAspect="1"/>
          </p:cNvPicPr>
          <p:nvPr/>
        </p:nvPicPr>
        <p:blipFill>
          <a:blip r:embed="rId7"/>
          <a:stretch>
            <a:fillRect/>
          </a:stretch>
        </p:blipFill>
        <p:spPr>
          <a:xfrm>
            <a:off x="5422340" y="4335950"/>
            <a:ext cx="1256986" cy="1234440"/>
          </a:xfrm>
          <a:prstGeom prst="rect">
            <a:avLst/>
          </a:prstGeom>
        </p:spPr>
      </p:pic>
      <p:pic>
        <p:nvPicPr>
          <p:cNvPr id="17" name="Picture 16">
            <a:extLst>
              <a:ext uri="{FF2B5EF4-FFF2-40B4-BE49-F238E27FC236}">
                <a16:creationId xmlns:a16="http://schemas.microsoft.com/office/drawing/2014/main" id="{A5475463-4C83-4141-86C0-115BB3225BD9}"/>
              </a:ext>
            </a:extLst>
          </p:cNvPr>
          <p:cNvPicPr>
            <a:picLocks noChangeAspect="1"/>
          </p:cNvPicPr>
          <p:nvPr/>
        </p:nvPicPr>
        <p:blipFill>
          <a:blip r:embed="rId8"/>
          <a:stretch>
            <a:fillRect/>
          </a:stretch>
        </p:blipFill>
        <p:spPr>
          <a:xfrm>
            <a:off x="3994879" y="5624219"/>
            <a:ext cx="866852" cy="1234440"/>
          </a:xfrm>
          <a:prstGeom prst="rect">
            <a:avLst/>
          </a:prstGeom>
        </p:spPr>
      </p:pic>
      <p:pic>
        <p:nvPicPr>
          <p:cNvPr id="18" name="Picture 17">
            <a:extLst>
              <a:ext uri="{FF2B5EF4-FFF2-40B4-BE49-F238E27FC236}">
                <a16:creationId xmlns:a16="http://schemas.microsoft.com/office/drawing/2014/main" id="{D184756B-2D1C-074D-AD8F-6CC08C46D253}"/>
              </a:ext>
            </a:extLst>
          </p:cNvPr>
          <p:cNvPicPr>
            <a:picLocks noChangeAspect="1"/>
          </p:cNvPicPr>
          <p:nvPr/>
        </p:nvPicPr>
        <p:blipFill>
          <a:blip r:embed="rId9"/>
          <a:stretch>
            <a:fillRect/>
          </a:stretch>
        </p:blipFill>
        <p:spPr>
          <a:xfrm>
            <a:off x="1263896" y="4458128"/>
            <a:ext cx="1304397" cy="990085"/>
          </a:xfrm>
          <a:prstGeom prst="rect">
            <a:avLst/>
          </a:prstGeom>
        </p:spPr>
      </p:pic>
      <p:pic>
        <p:nvPicPr>
          <p:cNvPr id="19" name="Picture 18">
            <a:extLst>
              <a:ext uri="{FF2B5EF4-FFF2-40B4-BE49-F238E27FC236}">
                <a16:creationId xmlns:a16="http://schemas.microsoft.com/office/drawing/2014/main" id="{4494B7A8-FE7B-3449-9EC9-6E1363445295}"/>
              </a:ext>
            </a:extLst>
          </p:cNvPr>
          <p:cNvPicPr>
            <a:picLocks noChangeAspect="1"/>
          </p:cNvPicPr>
          <p:nvPr/>
        </p:nvPicPr>
        <p:blipFill>
          <a:blip r:embed="rId10"/>
          <a:stretch>
            <a:fillRect/>
          </a:stretch>
        </p:blipFill>
        <p:spPr>
          <a:xfrm>
            <a:off x="2719874" y="5653470"/>
            <a:ext cx="1043031" cy="990085"/>
          </a:xfrm>
          <a:prstGeom prst="rect">
            <a:avLst/>
          </a:prstGeom>
        </p:spPr>
      </p:pic>
      <p:pic>
        <p:nvPicPr>
          <p:cNvPr id="20" name="Picture 19">
            <a:extLst>
              <a:ext uri="{FF2B5EF4-FFF2-40B4-BE49-F238E27FC236}">
                <a16:creationId xmlns:a16="http://schemas.microsoft.com/office/drawing/2014/main" id="{A49C828B-7468-7B4C-A0D7-70444BAF63AC}"/>
              </a:ext>
            </a:extLst>
          </p:cNvPr>
          <p:cNvPicPr>
            <a:picLocks noChangeAspect="1"/>
          </p:cNvPicPr>
          <p:nvPr/>
        </p:nvPicPr>
        <p:blipFill>
          <a:blip r:embed="rId11"/>
          <a:stretch>
            <a:fillRect/>
          </a:stretch>
        </p:blipFill>
        <p:spPr>
          <a:xfrm>
            <a:off x="4239540" y="4376556"/>
            <a:ext cx="964606" cy="1024894"/>
          </a:xfrm>
          <a:prstGeom prst="rect">
            <a:avLst/>
          </a:prstGeom>
        </p:spPr>
      </p:pic>
      <p:pic>
        <p:nvPicPr>
          <p:cNvPr id="21" name="Picture 20">
            <a:extLst>
              <a:ext uri="{FF2B5EF4-FFF2-40B4-BE49-F238E27FC236}">
                <a16:creationId xmlns:a16="http://schemas.microsoft.com/office/drawing/2014/main" id="{F4F0B495-3FC6-EE4D-906D-05718D98E5E6}"/>
              </a:ext>
            </a:extLst>
          </p:cNvPr>
          <p:cNvPicPr>
            <a:picLocks noChangeAspect="1"/>
          </p:cNvPicPr>
          <p:nvPr/>
        </p:nvPicPr>
        <p:blipFill>
          <a:blip r:embed="rId12"/>
          <a:stretch>
            <a:fillRect/>
          </a:stretch>
        </p:blipFill>
        <p:spPr>
          <a:xfrm>
            <a:off x="3971313" y="3177471"/>
            <a:ext cx="1317423" cy="1001456"/>
          </a:xfrm>
          <a:prstGeom prst="rect">
            <a:avLst/>
          </a:prstGeom>
        </p:spPr>
      </p:pic>
      <p:pic>
        <p:nvPicPr>
          <p:cNvPr id="22" name="Picture 21">
            <a:extLst>
              <a:ext uri="{FF2B5EF4-FFF2-40B4-BE49-F238E27FC236}">
                <a16:creationId xmlns:a16="http://schemas.microsoft.com/office/drawing/2014/main" id="{9449667C-E498-8A45-AA02-70DBFFFAA9A2}"/>
              </a:ext>
            </a:extLst>
          </p:cNvPr>
          <p:cNvPicPr>
            <a:picLocks noChangeAspect="1"/>
          </p:cNvPicPr>
          <p:nvPr/>
        </p:nvPicPr>
        <p:blipFill>
          <a:blip r:embed="rId13"/>
          <a:stretch>
            <a:fillRect/>
          </a:stretch>
        </p:blipFill>
        <p:spPr>
          <a:xfrm>
            <a:off x="1397206" y="5653469"/>
            <a:ext cx="1037514" cy="990085"/>
          </a:xfrm>
          <a:prstGeom prst="rect">
            <a:avLst/>
          </a:prstGeom>
        </p:spPr>
      </p:pic>
      <p:pic>
        <p:nvPicPr>
          <p:cNvPr id="23" name="Picture 22">
            <a:extLst>
              <a:ext uri="{FF2B5EF4-FFF2-40B4-BE49-F238E27FC236}">
                <a16:creationId xmlns:a16="http://schemas.microsoft.com/office/drawing/2014/main" id="{D92F0CF3-A005-8A43-8006-FBE8CBE4FB21}"/>
              </a:ext>
            </a:extLst>
          </p:cNvPr>
          <p:cNvPicPr>
            <a:picLocks noChangeAspect="1"/>
          </p:cNvPicPr>
          <p:nvPr/>
        </p:nvPicPr>
        <p:blipFill>
          <a:blip r:embed="rId14"/>
          <a:stretch>
            <a:fillRect/>
          </a:stretch>
        </p:blipFill>
        <p:spPr>
          <a:xfrm>
            <a:off x="2757071" y="4505469"/>
            <a:ext cx="1264275" cy="949636"/>
          </a:xfrm>
          <a:prstGeom prst="rect">
            <a:avLst/>
          </a:prstGeom>
        </p:spPr>
      </p:pic>
      <p:pic>
        <p:nvPicPr>
          <p:cNvPr id="24" name="Picture 23">
            <a:extLst>
              <a:ext uri="{FF2B5EF4-FFF2-40B4-BE49-F238E27FC236}">
                <a16:creationId xmlns:a16="http://schemas.microsoft.com/office/drawing/2014/main" id="{A54B2ACA-CBC1-4247-9EF9-B09C0375B7AF}"/>
              </a:ext>
            </a:extLst>
          </p:cNvPr>
          <p:cNvPicPr>
            <a:picLocks noChangeAspect="1"/>
          </p:cNvPicPr>
          <p:nvPr/>
        </p:nvPicPr>
        <p:blipFill>
          <a:blip r:embed="rId15"/>
          <a:stretch>
            <a:fillRect/>
          </a:stretch>
        </p:blipFill>
        <p:spPr>
          <a:xfrm>
            <a:off x="5540577" y="3190479"/>
            <a:ext cx="1317423" cy="989558"/>
          </a:xfrm>
          <a:prstGeom prst="rect">
            <a:avLst/>
          </a:prstGeom>
        </p:spPr>
      </p:pic>
      <p:pic>
        <p:nvPicPr>
          <p:cNvPr id="25" name="Picture 24">
            <a:extLst>
              <a:ext uri="{FF2B5EF4-FFF2-40B4-BE49-F238E27FC236}">
                <a16:creationId xmlns:a16="http://schemas.microsoft.com/office/drawing/2014/main" id="{B22F5C04-BE26-9C46-8965-FD7ACABC714C}"/>
              </a:ext>
            </a:extLst>
          </p:cNvPr>
          <p:cNvPicPr>
            <a:picLocks noChangeAspect="1"/>
          </p:cNvPicPr>
          <p:nvPr/>
        </p:nvPicPr>
        <p:blipFill>
          <a:blip r:embed="rId16"/>
          <a:stretch>
            <a:fillRect/>
          </a:stretch>
        </p:blipFill>
        <p:spPr>
          <a:xfrm>
            <a:off x="1254208" y="3201420"/>
            <a:ext cx="1129512" cy="953558"/>
          </a:xfrm>
          <a:prstGeom prst="rect">
            <a:avLst/>
          </a:prstGeom>
        </p:spPr>
      </p:pic>
      <p:sp>
        <p:nvSpPr>
          <p:cNvPr id="26" name="Right Arrow 25">
            <a:extLst>
              <a:ext uri="{FF2B5EF4-FFF2-40B4-BE49-F238E27FC236}">
                <a16:creationId xmlns:a16="http://schemas.microsoft.com/office/drawing/2014/main" id="{C6DD8D9F-5196-3249-B946-41C80A5E8842}"/>
              </a:ext>
            </a:extLst>
          </p:cNvPr>
          <p:cNvSpPr/>
          <p:nvPr/>
        </p:nvSpPr>
        <p:spPr>
          <a:xfrm>
            <a:off x="7467600" y="4300924"/>
            <a:ext cx="1052945" cy="5494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868534A-1299-8843-83F4-24DE4FCFE83C}"/>
                  </a:ext>
                </a:extLst>
              </p:cNvPr>
              <p:cNvSpPr txBox="1"/>
              <p:nvPr/>
            </p:nvSpPr>
            <p:spPr>
              <a:xfrm>
                <a:off x="7578436" y="3392870"/>
                <a:ext cx="94210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oMath>
                  </m:oMathPara>
                </a14:m>
                <a:endParaRPr lang="en-US" sz="3200" dirty="0"/>
              </a:p>
            </p:txBody>
          </p:sp>
        </mc:Choice>
        <mc:Fallback xmlns="">
          <p:sp>
            <p:nvSpPr>
              <p:cNvPr id="27" name="TextBox 26">
                <a:extLst>
                  <a:ext uri="{FF2B5EF4-FFF2-40B4-BE49-F238E27FC236}">
                    <a16:creationId xmlns:a16="http://schemas.microsoft.com/office/drawing/2014/main" id="{6868534A-1299-8843-83F4-24DE4FCFE83C}"/>
                  </a:ext>
                </a:extLst>
              </p:cNvPr>
              <p:cNvSpPr txBox="1">
                <a:spLocks noRot="1" noChangeAspect="1" noMove="1" noResize="1" noEditPoints="1" noAdjustHandles="1" noChangeArrowheads="1" noChangeShapeType="1" noTextEdit="1"/>
              </p:cNvSpPr>
              <p:nvPr/>
            </p:nvSpPr>
            <p:spPr>
              <a:xfrm>
                <a:off x="7578436" y="3392870"/>
                <a:ext cx="942109" cy="584775"/>
              </a:xfrm>
              <a:prstGeom prst="rect">
                <a:avLst/>
              </a:prstGeom>
              <a:blipFill>
                <a:blip r:embed="rId17"/>
                <a:stretch>
                  <a:fillRect b="-21277"/>
                </a:stretch>
              </a:blipFill>
            </p:spPr>
            <p:txBody>
              <a:bodyPr/>
              <a:lstStyle/>
              <a:p>
                <a:r>
                  <a:rPr lang="en-US">
                    <a:noFill/>
                  </a:rPr>
                  <a:t> </a:t>
                </a:r>
              </a:p>
            </p:txBody>
          </p:sp>
        </mc:Fallback>
      </mc:AlternateContent>
    </p:spTree>
    <p:extLst>
      <p:ext uri="{BB962C8B-B14F-4D97-AF65-F5344CB8AC3E}">
        <p14:creationId xmlns:p14="http://schemas.microsoft.com/office/powerpoint/2010/main" val="177425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Standard ML step-up</a:t>
            </a:r>
          </a:p>
        </p:txBody>
      </p:sp>
      <p:sp>
        <p:nvSpPr>
          <p:cNvPr id="6" name="Oval 5">
            <a:extLst>
              <a:ext uri="{FF2B5EF4-FFF2-40B4-BE49-F238E27FC236}">
                <a16:creationId xmlns:a16="http://schemas.microsoft.com/office/drawing/2014/main" id="{16F33441-03B3-1C4E-923A-74D27B19C662}"/>
              </a:ext>
            </a:extLst>
          </p:cNvPr>
          <p:cNvSpPr/>
          <p:nvPr/>
        </p:nvSpPr>
        <p:spPr>
          <a:xfrm>
            <a:off x="9557231" y="5471339"/>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82824C9-ECDF-DD4F-B0AF-D36AADF38513}"/>
              </a:ext>
            </a:extLst>
          </p:cNvPr>
          <p:cNvSpPr/>
          <p:nvPr/>
        </p:nvSpPr>
        <p:spPr>
          <a:xfrm>
            <a:off x="10942080" y="4550307"/>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7AC4F34-99CC-544C-A5D3-5B06D3BC18C5}"/>
              </a:ext>
            </a:extLst>
          </p:cNvPr>
          <p:cNvSpPr/>
          <p:nvPr/>
        </p:nvSpPr>
        <p:spPr>
          <a:xfrm>
            <a:off x="12148028" y="5517716"/>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966A705-97C8-374E-ACF4-06C28FC18018}"/>
              </a:ext>
            </a:extLst>
          </p:cNvPr>
          <p:cNvSpPr txBox="1"/>
          <p:nvPr/>
        </p:nvSpPr>
        <p:spPr>
          <a:xfrm>
            <a:off x="10751128" y="4868962"/>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Dog</a:t>
            </a:r>
          </a:p>
        </p:txBody>
      </p:sp>
      <p:sp>
        <p:nvSpPr>
          <p:cNvPr id="10" name="TextBox 9">
            <a:extLst>
              <a:ext uri="{FF2B5EF4-FFF2-40B4-BE49-F238E27FC236}">
                <a16:creationId xmlns:a16="http://schemas.microsoft.com/office/drawing/2014/main" id="{173CC687-0186-064B-903C-92330690F033}"/>
              </a:ext>
            </a:extLst>
          </p:cNvPr>
          <p:cNvSpPr txBox="1"/>
          <p:nvPr/>
        </p:nvSpPr>
        <p:spPr>
          <a:xfrm>
            <a:off x="9341917" y="5824925"/>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Cat</a:t>
            </a:r>
          </a:p>
        </p:txBody>
      </p:sp>
      <p:sp>
        <p:nvSpPr>
          <p:cNvPr id="11" name="TextBox 10">
            <a:extLst>
              <a:ext uri="{FF2B5EF4-FFF2-40B4-BE49-F238E27FC236}">
                <a16:creationId xmlns:a16="http://schemas.microsoft.com/office/drawing/2014/main" id="{F9015D42-850D-9F41-A954-68B1D84B477B}"/>
              </a:ext>
            </a:extLst>
          </p:cNvPr>
          <p:cNvSpPr txBox="1"/>
          <p:nvPr/>
        </p:nvSpPr>
        <p:spPr>
          <a:xfrm>
            <a:off x="11988136" y="5770772"/>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Bird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CB896D-90C0-1649-82F3-CD688CF026CB}"/>
                  </a:ext>
                </a:extLst>
              </p:cNvPr>
              <p:cNvSpPr txBox="1"/>
              <p:nvPr/>
            </p:nvSpPr>
            <p:spPr>
              <a:xfrm>
                <a:off x="10284027"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𝑌</m:t>
                    </m:r>
                  </m:oMath>
                </a14:m>
                <a:r>
                  <a:rPr lang="en-US" sz="2800" dirty="0"/>
                  <a:t>, labels</a:t>
                </a:r>
              </a:p>
            </p:txBody>
          </p:sp>
        </mc:Choice>
        <mc:Fallback xmlns="">
          <p:sp>
            <p:nvSpPr>
              <p:cNvPr id="12" name="TextBox 11">
                <a:extLst>
                  <a:ext uri="{FF2B5EF4-FFF2-40B4-BE49-F238E27FC236}">
                    <a16:creationId xmlns:a16="http://schemas.microsoft.com/office/drawing/2014/main" id="{D6CB896D-90C0-1649-82F3-CD688CF026CB}"/>
                  </a:ext>
                </a:extLst>
              </p:cNvPr>
              <p:cNvSpPr txBox="1">
                <a:spLocks noRot="1" noChangeAspect="1" noMove="1" noResize="1" noEditPoints="1" noAdjustHandles="1" noChangeArrowheads="1" noChangeShapeType="1" noTextEdit="1"/>
              </p:cNvSpPr>
              <p:nvPr/>
            </p:nvSpPr>
            <p:spPr>
              <a:xfrm>
                <a:off x="10284027" y="7129721"/>
                <a:ext cx="2171210" cy="523220"/>
              </a:xfrm>
              <a:prstGeom prst="rect">
                <a:avLst/>
              </a:prstGeom>
              <a:blipFill>
                <a:blip r:embed="rId3"/>
                <a:stretch>
                  <a:fillRect l="-1163"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112892-F8CC-4D4A-9F3C-E2C862DD83D9}"/>
                  </a:ext>
                </a:extLst>
              </p:cNvPr>
              <p:cNvSpPr txBox="1"/>
              <p:nvPr/>
            </p:nvSpPr>
            <p:spPr>
              <a:xfrm>
                <a:off x="2941118"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𝑋</m:t>
                    </m:r>
                  </m:oMath>
                </a14:m>
                <a:r>
                  <a:rPr lang="en-US" sz="2800" dirty="0"/>
                  <a:t>, input</a:t>
                </a:r>
              </a:p>
            </p:txBody>
          </p:sp>
        </mc:Choice>
        <mc:Fallback xmlns="">
          <p:sp>
            <p:nvSpPr>
              <p:cNvPr id="13" name="TextBox 12">
                <a:extLst>
                  <a:ext uri="{FF2B5EF4-FFF2-40B4-BE49-F238E27FC236}">
                    <a16:creationId xmlns:a16="http://schemas.microsoft.com/office/drawing/2014/main" id="{9B112892-F8CC-4D4A-9F3C-E2C862DD83D9}"/>
                  </a:ext>
                </a:extLst>
              </p:cNvPr>
              <p:cNvSpPr txBox="1">
                <a:spLocks noRot="1" noChangeAspect="1" noMove="1" noResize="1" noEditPoints="1" noAdjustHandles="1" noChangeArrowheads="1" noChangeShapeType="1" noTextEdit="1"/>
              </p:cNvSpPr>
              <p:nvPr/>
            </p:nvSpPr>
            <p:spPr>
              <a:xfrm>
                <a:off x="2941118" y="7129721"/>
                <a:ext cx="2171210" cy="523220"/>
              </a:xfrm>
              <a:prstGeom prst="rect">
                <a:avLst/>
              </a:prstGeom>
              <a:blipFill>
                <a:blip r:embed="rId4"/>
                <a:stretch>
                  <a:fillRect l="-1744" t="-11905" b="-30952"/>
                </a:stretch>
              </a:blipFill>
            </p:spPr>
            <p:txBody>
              <a:bodyPr/>
              <a:lstStyle/>
              <a:p>
                <a:r>
                  <a:rPr lang="en-US">
                    <a:noFill/>
                  </a:rPr>
                  <a:t> </a:t>
                </a:r>
              </a:p>
            </p:txBody>
          </p:sp>
        </mc:Fallback>
      </mc:AlternateContent>
      <p:sp>
        <p:nvSpPr>
          <p:cNvPr id="4" name="Freeform 3">
            <a:extLst>
              <a:ext uri="{FF2B5EF4-FFF2-40B4-BE49-F238E27FC236}">
                <a16:creationId xmlns:a16="http://schemas.microsoft.com/office/drawing/2014/main" id="{A2F6DFD2-26FE-C84F-9C40-CFC28CD6A0F5}"/>
              </a:ext>
            </a:extLst>
          </p:cNvPr>
          <p:cNvSpPr/>
          <p:nvPr/>
        </p:nvSpPr>
        <p:spPr>
          <a:xfrm>
            <a:off x="6359236" y="2161256"/>
            <a:ext cx="3297382" cy="2937226"/>
          </a:xfrm>
          <a:custGeom>
            <a:avLst/>
            <a:gdLst>
              <a:gd name="connsiteX0" fmla="*/ 0 w 3297382"/>
              <a:gd name="connsiteY0" fmla="*/ 762062 h 2937226"/>
              <a:gd name="connsiteX1" fmla="*/ 1122219 w 3297382"/>
              <a:gd name="connsiteY1" fmla="*/ 62 h 2937226"/>
              <a:gd name="connsiteX2" fmla="*/ 2881746 w 3297382"/>
              <a:gd name="connsiteY2" fmla="*/ 734353 h 2937226"/>
              <a:gd name="connsiteX3" fmla="*/ 3297382 w 3297382"/>
              <a:gd name="connsiteY3" fmla="*/ 2937226 h 2937226"/>
            </a:gdLst>
            <a:ahLst/>
            <a:cxnLst>
              <a:cxn ang="0">
                <a:pos x="connsiteX0" y="connsiteY0"/>
              </a:cxn>
              <a:cxn ang="0">
                <a:pos x="connsiteX1" y="connsiteY1"/>
              </a:cxn>
              <a:cxn ang="0">
                <a:pos x="connsiteX2" y="connsiteY2"/>
              </a:cxn>
              <a:cxn ang="0">
                <a:pos x="connsiteX3" y="connsiteY3"/>
              </a:cxn>
            </a:cxnLst>
            <a:rect l="l" t="t" r="r" b="b"/>
            <a:pathLst>
              <a:path w="3297382" h="2937226">
                <a:moveTo>
                  <a:pt x="0" y="762062"/>
                </a:moveTo>
                <a:cubicBezTo>
                  <a:pt x="320964" y="383371"/>
                  <a:pt x="641928" y="4680"/>
                  <a:pt x="1122219" y="62"/>
                </a:cubicBezTo>
                <a:cubicBezTo>
                  <a:pt x="1602510" y="-4556"/>
                  <a:pt x="2519219" y="244826"/>
                  <a:pt x="2881746" y="734353"/>
                </a:cubicBezTo>
                <a:cubicBezTo>
                  <a:pt x="3244273" y="1223880"/>
                  <a:pt x="3270827" y="2080553"/>
                  <a:pt x="3297382" y="293722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0204C0E1-24CE-1345-B2D5-2121CDEA7D7D}"/>
              </a:ext>
            </a:extLst>
          </p:cNvPr>
          <p:cNvSpPr/>
          <p:nvPr/>
        </p:nvSpPr>
        <p:spPr>
          <a:xfrm>
            <a:off x="6968836" y="3193902"/>
            <a:ext cx="5264728" cy="1932285"/>
          </a:xfrm>
          <a:custGeom>
            <a:avLst/>
            <a:gdLst>
              <a:gd name="connsiteX0" fmla="*/ 0 w 5264728"/>
              <a:gd name="connsiteY0" fmla="*/ 1516648 h 1932285"/>
              <a:gd name="connsiteX1" fmla="*/ 2092037 w 5264728"/>
              <a:gd name="connsiteY1" fmla="*/ 145048 h 1932285"/>
              <a:gd name="connsiteX2" fmla="*/ 4475019 w 5264728"/>
              <a:gd name="connsiteY2" fmla="*/ 242030 h 1932285"/>
              <a:gd name="connsiteX3" fmla="*/ 5264728 w 5264728"/>
              <a:gd name="connsiteY3" fmla="*/ 1932285 h 1932285"/>
            </a:gdLst>
            <a:ahLst/>
            <a:cxnLst>
              <a:cxn ang="0">
                <a:pos x="connsiteX0" y="connsiteY0"/>
              </a:cxn>
              <a:cxn ang="0">
                <a:pos x="connsiteX1" y="connsiteY1"/>
              </a:cxn>
              <a:cxn ang="0">
                <a:pos x="connsiteX2" y="connsiteY2"/>
              </a:cxn>
              <a:cxn ang="0">
                <a:pos x="connsiteX3" y="connsiteY3"/>
              </a:cxn>
            </a:cxnLst>
            <a:rect l="l" t="t" r="r" b="b"/>
            <a:pathLst>
              <a:path w="5264728" h="1932285">
                <a:moveTo>
                  <a:pt x="0" y="1516648"/>
                </a:moveTo>
                <a:cubicBezTo>
                  <a:pt x="673100" y="937066"/>
                  <a:pt x="1346201" y="357484"/>
                  <a:pt x="2092037" y="145048"/>
                </a:cubicBezTo>
                <a:cubicBezTo>
                  <a:pt x="2837874" y="-67388"/>
                  <a:pt x="3946237" y="-55843"/>
                  <a:pt x="4475019" y="242030"/>
                </a:cubicBezTo>
                <a:cubicBezTo>
                  <a:pt x="5003801" y="539903"/>
                  <a:pt x="5134264" y="1236094"/>
                  <a:pt x="5264728" y="193228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07600934-4985-AC4B-BB03-E71055FB4E7A}"/>
              </a:ext>
            </a:extLst>
          </p:cNvPr>
          <p:cNvSpPr/>
          <p:nvPr/>
        </p:nvSpPr>
        <p:spPr>
          <a:xfrm>
            <a:off x="4876800" y="1706684"/>
            <a:ext cx="5971309" cy="2657504"/>
          </a:xfrm>
          <a:custGeom>
            <a:avLst/>
            <a:gdLst>
              <a:gd name="connsiteX0" fmla="*/ 0 w 5971309"/>
              <a:gd name="connsiteY0" fmla="*/ 1272049 h 2657504"/>
              <a:gd name="connsiteX1" fmla="*/ 1814945 w 5971309"/>
              <a:gd name="connsiteY1" fmla="*/ 135976 h 2657504"/>
              <a:gd name="connsiteX2" fmla="*/ 4017818 w 5971309"/>
              <a:gd name="connsiteY2" fmla="*/ 302231 h 2657504"/>
              <a:gd name="connsiteX3" fmla="*/ 5971309 w 5971309"/>
              <a:gd name="connsiteY3" fmla="*/ 2657504 h 2657504"/>
            </a:gdLst>
            <a:ahLst/>
            <a:cxnLst>
              <a:cxn ang="0">
                <a:pos x="connsiteX0" y="connsiteY0"/>
              </a:cxn>
              <a:cxn ang="0">
                <a:pos x="connsiteX1" y="connsiteY1"/>
              </a:cxn>
              <a:cxn ang="0">
                <a:pos x="connsiteX2" y="connsiteY2"/>
              </a:cxn>
              <a:cxn ang="0">
                <a:pos x="connsiteX3" y="connsiteY3"/>
              </a:cxn>
            </a:cxnLst>
            <a:rect l="l" t="t" r="r" b="b"/>
            <a:pathLst>
              <a:path w="5971309" h="2657504">
                <a:moveTo>
                  <a:pt x="0" y="1272049"/>
                </a:moveTo>
                <a:cubicBezTo>
                  <a:pt x="572654" y="784830"/>
                  <a:pt x="1145309" y="297612"/>
                  <a:pt x="1814945" y="135976"/>
                </a:cubicBezTo>
                <a:cubicBezTo>
                  <a:pt x="2484581" y="-25660"/>
                  <a:pt x="3325091" y="-118024"/>
                  <a:pt x="4017818" y="302231"/>
                </a:cubicBezTo>
                <a:cubicBezTo>
                  <a:pt x="4710545" y="722486"/>
                  <a:pt x="5340927" y="1689995"/>
                  <a:pt x="5971309" y="26575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CBDA1117-6679-6F40-84ED-5284E2268159}"/>
              </a:ext>
            </a:extLst>
          </p:cNvPr>
          <p:cNvSpPr/>
          <p:nvPr/>
        </p:nvSpPr>
        <p:spPr>
          <a:xfrm rot="11016325">
            <a:off x="9535480" y="5114351"/>
            <a:ext cx="235527" cy="2057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0BD803F1-A355-0B47-A77C-370BE1EF0ACD}"/>
              </a:ext>
            </a:extLst>
          </p:cNvPr>
          <p:cNvSpPr/>
          <p:nvPr/>
        </p:nvSpPr>
        <p:spPr>
          <a:xfrm rot="8707073">
            <a:off x="10789475" y="4315250"/>
            <a:ext cx="235527" cy="2057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66A3E705-036D-0442-871F-34E19EFCC854}"/>
              </a:ext>
            </a:extLst>
          </p:cNvPr>
          <p:cNvSpPr/>
          <p:nvPr/>
        </p:nvSpPr>
        <p:spPr>
          <a:xfrm rot="10447073">
            <a:off x="12126276" y="5151101"/>
            <a:ext cx="235527" cy="2057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7728FFF-67AB-E74E-90F4-12CE1B61B84F}"/>
              </a:ext>
            </a:extLst>
          </p:cNvPr>
          <p:cNvPicPr>
            <a:picLocks noChangeAspect="1"/>
          </p:cNvPicPr>
          <p:nvPr/>
        </p:nvPicPr>
        <p:blipFill>
          <a:blip r:embed="rId5"/>
          <a:stretch>
            <a:fillRect/>
          </a:stretch>
        </p:blipFill>
        <p:spPr>
          <a:xfrm>
            <a:off x="5123000" y="5737874"/>
            <a:ext cx="1227194" cy="1238250"/>
          </a:xfrm>
          <a:prstGeom prst="rect">
            <a:avLst/>
          </a:prstGeom>
        </p:spPr>
      </p:pic>
      <p:pic>
        <p:nvPicPr>
          <p:cNvPr id="32" name="Picture 31">
            <a:extLst>
              <a:ext uri="{FF2B5EF4-FFF2-40B4-BE49-F238E27FC236}">
                <a16:creationId xmlns:a16="http://schemas.microsoft.com/office/drawing/2014/main" id="{928BBD4F-AF58-3D4C-8DDF-7195C3735CF6}"/>
              </a:ext>
            </a:extLst>
          </p:cNvPr>
          <p:cNvPicPr>
            <a:picLocks noChangeAspect="1"/>
          </p:cNvPicPr>
          <p:nvPr/>
        </p:nvPicPr>
        <p:blipFill>
          <a:blip r:embed="rId6"/>
          <a:stretch>
            <a:fillRect/>
          </a:stretch>
        </p:blipFill>
        <p:spPr>
          <a:xfrm>
            <a:off x="2656001" y="2998391"/>
            <a:ext cx="1043031" cy="1238250"/>
          </a:xfrm>
          <a:prstGeom prst="rect">
            <a:avLst/>
          </a:prstGeom>
        </p:spPr>
      </p:pic>
      <p:pic>
        <p:nvPicPr>
          <p:cNvPr id="33" name="Picture 32">
            <a:extLst>
              <a:ext uri="{FF2B5EF4-FFF2-40B4-BE49-F238E27FC236}">
                <a16:creationId xmlns:a16="http://schemas.microsoft.com/office/drawing/2014/main" id="{03621E6B-1051-F243-A5BE-C391F4D248F2}"/>
              </a:ext>
            </a:extLst>
          </p:cNvPr>
          <p:cNvPicPr>
            <a:picLocks noChangeAspect="1"/>
          </p:cNvPicPr>
          <p:nvPr/>
        </p:nvPicPr>
        <p:blipFill>
          <a:blip r:embed="rId7"/>
          <a:stretch>
            <a:fillRect/>
          </a:stretch>
        </p:blipFill>
        <p:spPr>
          <a:xfrm>
            <a:off x="5422340" y="4335950"/>
            <a:ext cx="1256986" cy="1234440"/>
          </a:xfrm>
          <a:prstGeom prst="rect">
            <a:avLst/>
          </a:prstGeom>
        </p:spPr>
      </p:pic>
      <p:pic>
        <p:nvPicPr>
          <p:cNvPr id="34" name="Picture 33">
            <a:extLst>
              <a:ext uri="{FF2B5EF4-FFF2-40B4-BE49-F238E27FC236}">
                <a16:creationId xmlns:a16="http://schemas.microsoft.com/office/drawing/2014/main" id="{8FC6E020-1892-DD48-8E4D-9C5BCAD82A14}"/>
              </a:ext>
            </a:extLst>
          </p:cNvPr>
          <p:cNvPicPr>
            <a:picLocks noChangeAspect="1"/>
          </p:cNvPicPr>
          <p:nvPr/>
        </p:nvPicPr>
        <p:blipFill>
          <a:blip r:embed="rId8"/>
          <a:stretch>
            <a:fillRect/>
          </a:stretch>
        </p:blipFill>
        <p:spPr>
          <a:xfrm>
            <a:off x="3994879" y="5624219"/>
            <a:ext cx="866852" cy="1234440"/>
          </a:xfrm>
          <a:prstGeom prst="rect">
            <a:avLst/>
          </a:prstGeom>
        </p:spPr>
      </p:pic>
      <p:pic>
        <p:nvPicPr>
          <p:cNvPr id="35" name="Picture 34">
            <a:extLst>
              <a:ext uri="{FF2B5EF4-FFF2-40B4-BE49-F238E27FC236}">
                <a16:creationId xmlns:a16="http://schemas.microsoft.com/office/drawing/2014/main" id="{A2C7A6C5-4330-EE42-9987-6D8B3B67189B}"/>
              </a:ext>
            </a:extLst>
          </p:cNvPr>
          <p:cNvPicPr>
            <a:picLocks noChangeAspect="1"/>
          </p:cNvPicPr>
          <p:nvPr/>
        </p:nvPicPr>
        <p:blipFill>
          <a:blip r:embed="rId9"/>
          <a:stretch>
            <a:fillRect/>
          </a:stretch>
        </p:blipFill>
        <p:spPr>
          <a:xfrm>
            <a:off x="1263896" y="4458128"/>
            <a:ext cx="1304397" cy="990085"/>
          </a:xfrm>
          <a:prstGeom prst="rect">
            <a:avLst/>
          </a:prstGeom>
        </p:spPr>
      </p:pic>
      <p:pic>
        <p:nvPicPr>
          <p:cNvPr id="36" name="Picture 35">
            <a:extLst>
              <a:ext uri="{FF2B5EF4-FFF2-40B4-BE49-F238E27FC236}">
                <a16:creationId xmlns:a16="http://schemas.microsoft.com/office/drawing/2014/main" id="{98DB8401-4666-CF43-A1A1-028F2929CDCA}"/>
              </a:ext>
            </a:extLst>
          </p:cNvPr>
          <p:cNvPicPr>
            <a:picLocks noChangeAspect="1"/>
          </p:cNvPicPr>
          <p:nvPr/>
        </p:nvPicPr>
        <p:blipFill>
          <a:blip r:embed="rId10"/>
          <a:stretch>
            <a:fillRect/>
          </a:stretch>
        </p:blipFill>
        <p:spPr>
          <a:xfrm>
            <a:off x="2719874" y="5653470"/>
            <a:ext cx="1043031" cy="990085"/>
          </a:xfrm>
          <a:prstGeom prst="rect">
            <a:avLst/>
          </a:prstGeom>
        </p:spPr>
      </p:pic>
      <p:pic>
        <p:nvPicPr>
          <p:cNvPr id="37" name="Picture 36">
            <a:extLst>
              <a:ext uri="{FF2B5EF4-FFF2-40B4-BE49-F238E27FC236}">
                <a16:creationId xmlns:a16="http://schemas.microsoft.com/office/drawing/2014/main" id="{08FE83AD-1549-234F-8300-A8423BD81419}"/>
              </a:ext>
            </a:extLst>
          </p:cNvPr>
          <p:cNvPicPr>
            <a:picLocks noChangeAspect="1"/>
          </p:cNvPicPr>
          <p:nvPr/>
        </p:nvPicPr>
        <p:blipFill>
          <a:blip r:embed="rId11"/>
          <a:stretch>
            <a:fillRect/>
          </a:stretch>
        </p:blipFill>
        <p:spPr>
          <a:xfrm>
            <a:off x="4239540" y="4376556"/>
            <a:ext cx="964606" cy="1024894"/>
          </a:xfrm>
          <a:prstGeom prst="rect">
            <a:avLst/>
          </a:prstGeom>
        </p:spPr>
      </p:pic>
      <p:pic>
        <p:nvPicPr>
          <p:cNvPr id="38" name="Picture 37">
            <a:extLst>
              <a:ext uri="{FF2B5EF4-FFF2-40B4-BE49-F238E27FC236}">
                <a16:creationId xmlns:a16="http://schemas.microsoft.com/office/drawing/2014/main" id="{1314C601-137C-6747-8614-3A84D58EAAAD}"/>
              </a:ext>
            </a:extLst>
          </p:cNvPr>
          <p:cNvPicPr>
            <a:picLocks noChangeAspect="1"/>
          </p:cNvPicPr>
          <p:nvPr/>
        </p:nvPicPr>
        <p:blipFill>
          <a:blip r:embed="rId12"/>
          <a:stretch>
            <a:fillRect/>
          </a:stretch>
        </p:blipFill>
        <p:spPr>
          <a:xfrm>
            <a:off x="3971313" y="3177471"/>
            <a:ext cx="1317423" cy="1001456"/>
          </a:xfrm>
          <a:prstGeom prst="rect">
            <a:avLst/>
          </a:prstGeom>
        </p:spPr>
      </p:pic>
      <p:pic>
        <p:nvPicPr>
          <p:cNvPr id="39" name="Picture 38">
            <a:extLst>
              <a:ext uri="{FF2B5EF4-FFF2-40B4-BE49-F238E27FC236}">
                <a16:creationId xmlns:a16="http://schemas.microsoft.com/office/drawing/2014/main" id="{EDF22484-6429-9148-B253-7A7356BE406E}"/>
              </a:ext>
            </a:extLst>
          </p:cNvPr>
          <p:cNvPicPr>
            <a:picLocks noChangeAspect="1"/>
          </p:cNvPicPr>
          <p:nvPr/>
        </p:nvPicPr>
        <p:blipFill>
          <a:blip r:embed="rId13"/>
          <a:stretch>
            <a:fillRect/>
          </a:stretch>
        </p:blipFill>
        <p:spPr>
          <a:xfrm>
            <a:off x="1397206" y="5653469"/>
            <a:ext cx="1037514" cy="990085"/>
          </a:xfrm>
          <a:prstGeom prst="rect">
            <a:avLst/>
          </a:prstGeom>
        </p:spPr>
      </p:pic>
      <p:pic>
        <p:nvPicPr>
          <p:cNvPr id="40" name="Picture 39">
            <a:extLst>
              <a:ext uri="{FF2B5EF4-FFF2-40B4-BE49-F238E27FC236}">
                <a16:creationId xmlns:a16="http://schemas.microsoft.com/office/drawing/2014/main" id="{870B36E8-56BF-5D48-929E-08646395DDEE}"/>
              </a:ext>
            </a:extLst>
          </p:cNvPr>
          <p:cNvPicPr>
            <a:picLocks noChangeAspect="1"/>
          </p:cNvPicPr>
          <p:nvPr/>
        </p:nvPicPr>
        <p:blipFill>
          <a:blip r:embed="rId14"/>
          <a:stretch>
            <a:fillRect/>
          </a:stretch>
        </p:blipFill>
        <p:spPr>
          <a:xfrm>
            <a:off x="2757071" y="4505469"/>
            <a:ext cx="1264275" cy="949636"/>
          </a:xfrm>
          <a:prstGeom prst="rect">
            <a:avLst/>
          </a:prstGeom>
        </p:spPr>
      </p:pic>
      <p:pic>
        <p:nvPicPr>
          <p:cNvPr id="41" name="Picture 40">
            <a:extLst>
              <a:ext uri="{FF2B5EF4-FFF2-40B4-BE49-F238E27FC236}">
                <a16:creationId xmlns:a16="http://schemas.microsoft.com/office/drawing/2014/main" id="{697F9B23-2183-7048-AF32-C274BF160C40}"/>
              </a:ext>
            </a:extLst>
          </p:cNvPr>
          <p:cNvPicPr>
            <a:picLocks noChangeAspect="1"/>
          </p:cNvPicPr>
          <p:nvPr/>
        </p:nvPicPr>
        <p:blipFill>
          <a:blip r:embed="rId15"/>
          <a:stretch>
            <a:fillRect/>
          </a:stretch>
        </p:blipFill>
        <p:spPr>
          <a:xfrm>
            <a:off x="5540577" y="3190479"/>
            <a:ext cx="1317423" cy="989558"/>
          </a:xfrm>
          <a:prstGeom prst="rect">
            <a:avLst/>
          </a:prstGeom>
        </p:spPr>
      </p:pic>
      <p:pic>
        <p:nvPicPr>
          <p:cNvPr id="42" name="Picture 41">
            <a:extLst>
              <a:ext uri="{FF2B5EF4-FFF2-40B4-BE49-F238E27FC236}">
                <a16:creationId xmlns:a16="http://schemas.microsoft.com/office/drawing/2014/main" id="{0339E081-A950-B547-843A-CB8A29479E54}"/>
              </a:ext>
            </a:extLst>
          </p:cNvPr>
          <p:cNvPicPr>
            <a:picLocks noChangeAspect="1"/>
          </p:cNvPicPr>
          <p:nvPr/>
        </p:nvPicPr>
        <p:blipFill>
          <a:blip r:embed="rId16"/>
          <a:stretch>
            <a:fillRect/>
          </a:stretch>
        </p:blipFill>
        <p:spPr>
          <a:xfrm>
            <a:off x="1254208" y="3201420"/>
            <a:ext cx="1129512" cy="953558"/>
          </a:xfrm>
          <a:prstGeom prst="rect">
            <a:avLst/>
          </a:prstGeom>
        </p:spPr>
      </p:pic>
    </p:spTree>
    <p:extLst>
      <p:ext uri="{BB962C8B-B14F-4D97-AF65-F5344CB8AC3E}">
        <p14:creationId xmlns:p14="http://schemas.microsoft.com/office/powerpoint/2010/main" val="32002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Fiber at </a:t>
            </a:r>
            <a:r>
              <a:rPr lang="en-US" dirty="0">
                <a:latin typeface="Courier New" panose="02070309020205020404" pitchFamily="49" charset="0"/>
                <a:cs typeface="Courier New" panose="02070309020205020404" pitchFamily="49" charset="0"/>
              </a:rPr>
              <a:t>Dog</a:t>
            </a:r>
            <a:endParaRPr lang="en-US" dirty="0"/>
          </a:p>
        </p:txBody>
      </p:sp>
      <p:sp>
        <p:nvSpPr>
          <p:cNvPr id="6" name="Oval 5">
            <a:extLst>
              <a:ext uri="{FF2B5EF4-FFF2-40B4-BE49-F238E27FC236}">
                <a16:creationId xmlns:a16="http://schemas.microsoft.com/office/drawing/2014/main" id="{16F33441-03B3-1C4E-923A-74D27B19C662}"/>
              </a:ext>
            </a:extLst>
          </p:cNvPr>
          <p:cNvSpPr/>
          <p:nvPr/>
        </p:nvSpPr>
        <p:spPr>
          <a:xfrm>
            <a:off x="9557231" y="5471339"/>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82824C9-ECDF-DD4F-B0AF-D36AADF38513}"/>
              </a:ext>
            </a:extLst>
          </p:cNvPr>
          <p:cNvSpPr/>
          <p:nvPr/>
        </p:nvSpPr>
        <p:spPr>
          <a:xfrm>
            <a:off x="10942080" y="4550307"/>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7AC4F34-99CC-544C-A5D3-5B06D3BC18C5}"/>
              </a:ext>
            </a:extLst>
          </p:cNvPr>
          <p:cNvSpPr/>
          <p:nvPr/>
        </p:nvSpPr>
        <p:spPr>
          <a:xfrm>
            <a:off x="12148028" y="5517716"/>
            <a:ext cx="192024" cy="193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966A705-97C8-374E-ACF4-06C28FC18018}"/>
              </a:ext>
            </a:extLst>
          </p:cNvPr>
          <p:cNvSpPr txBox="1"/>
          <p:nvPr/>
        </p:nvSpPr>
        <p:spPr>
          <a:xfrm>
            <a:off x="10751128" y="4868962"/>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Dog</a:t>
            </a:r>
          </a:p>
        </p:txBody>
      </p:sp>
      <p:sp>
        <p:nvSpPr>
          <p:cNvPr id="10" name="TextBox 9">
            <a:extLst>
              <a:ext uri="{FF2B5EF4-FFF2-40B4-BE49-F238E27FC236}">
                <a16:creationId xmlns:a16="http://schemas.microsoft.com/office/drawing/2014/main" id="{173CC687-0186-064B-903C-92330690F033}"/>
              </a:ext>
            </a:extLst>
          </p:cNvPr>
          <p:cNvSpPr txBox="1"/>
          <p:nvPr/>
        </p:nvSpPr>
        <p:spPr>
          <a:xfrm>
            <a:off x="9341917" y="5824925"/>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Cat</a:t>
            </a:r>
          </a:p>
        </p:txBody>
      </p:sp>
      <p:sp>
        <p:nvSpPr>
          <p:cNvPr id="11" name="TextBox 10">
            <a:extLst>
              <a:ext uri="{FF2B5EF4-FFF2-40B4-BE49-F238E27FC236}">
                <a16:creationId xmlns:a16="http://schemas.microsoft.com/office/drawing/2014/main" id="{F9015D42-850D-9F41-A954-68B1D84B477B}"/>
              </a:ext>
            </a:extLst>
          </p:cNvPr>
          <p:cNvSpPr txBox="1"/>
          <p:nvPr/>
        </p:nvSpPr>
        <p:spPr>
          <a:xfrm>
            <a:off x="11988136" y="5770772"/>
            <a:ext cx="1704109" cy="4247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Bird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CB896D-90C0-1649-82F3-CD688CF026CB}"/>
                  </a:ext>
                </a:extLst>
              </p:cNvPr>
              <p:cNvSpPr txBox="1"/>
              <p:nvPr/>
            </p:nvSpPr>
            <p:spPr>
              <a:xfrm>
                <a:off x="10284027"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𝑌</m:t>
                    </m:r>
                  </m:oMath>
                </a14:m>
                <a:r>
                  <a:rPr lang="en-US" sz="2800" dirty="0"/>
                  <a:t>, labels</a:t>
                </a:r>
              </a:p>
            </p:txBody>
          </p:sp>
        </mc:Choice>
        <mc:Fallback xmlns="">
          <p:sp>
            <p:nvSpPr>
              <p:cNvPr id="12" name="TextBox 11">
                <a:extLst>
                  <a:ext uri="{FF2B5EF4-FFF2-40B4-BE49-F238E27FC236}">
                    <a16:creationId xmlns:a16="http://schemas.microsoft.com/office/drawing/2014/main" id="{D6CB896D-90C0-1649-82F3-CD688CF026CB}"/>
                  </a:ext>
                </a:extLst>
              </p:cNvPr>
              <p:cNvSpPr txBox="1">
                <a:spLocks noRot="1" noChangeAspect="1" noMove="1" noResize="1" noEditPoints="1" noAdjustHandles="1" noChangeArrowheads="1" noChangeShapeType="1" noTextEdit="1"/>
              </p:cNvSpPr>
              <p:nvPr/>
            </p:nvSpPr>
            <p:spPr>
              <a:xfrm>
                <a:off x="10284027" y="7129721"/>
                <a:ext cx="2171210" cy="523220"/>
              </a:xfrm>
              <a:prstGeom prst="rect">
                <a:avLst/>
              </a:prstGeom>
              <a:blipFill>
                <a:blip r:embed="rId3"/>
                <a:stretch>
                  <a:fillRect t="-12941"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112892-F8CC-4D4A-9F3C-E2C862DD83D9}"/>
                  </a:ext>
                </a:extLst>
              </p:cNvPr>
              <p:cNvSpPr txBox="1"/>
              <p:nvPr/>
            </p:nvSpPr>
            <p:spPr>
              <a:xfrm>
                <a:off x="2941118" y="7129721"/>
                <a:ext cx="217121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𝑋</m:t>
                    </m:r>
                  </m:oMath>
                </a14:m>
                <a:r>
                  <a:rPr lang="en-US" sz="2800" dirty="0"/>
                  <a:t>, input</a:t>
                </a:r>
              </a:p>
            </p:txBody>
          </p:sp>
        </mc:Choice>
        <mc:Fallback xmlns="">
          <p:sp>
            <p:nvSpPr>
              <p:cNvPr id="13" name="TextBox 12">
                <a:extLst>
                  <a:ext uri="{FF2B5EF4-FFF2-40B4-BE49-F238E27FC236}">
                    <a16:creationId xmlns:a16="http://schemas.microsoft.com/office/drawing/2014/main" id="{9B112892-F8CC-4D4A-9F3C-E2C862DD83D9}"/>
                  </a:ext>
                </a:extLst>
              </p:cNvPr>
              <p:cNvSpPr txBox="1">
                <a:spLocks noRot="1" noChangeAspect="1" noMove="1" noResize="1" noEditPoints="1" noAdjustHandles="1" noChangeArrowheads="1" noChangeShapeType="1" noTextEdit="1"/>
              </p:cNvSpPr>
              <p:nvPr/>
            </p:nvSpPr>
            <p:spPr>
              <a:xfrm>
                <a:off x="2941118" y="7129721"/>
                <a:ext cx="2171210" cy="523220"/>
              </a:xfrm>
              <a:prstGeom prst="rect">
                <a:avLst/>
              </a:prstGeom>
              <a:blipFill>
                <a:blip r:embed="rId4"/>
                <a:stretch>
                  <a:fillRect t="-12941" b="-32941"/>
                </a:stretch>
              </a:blipFill>
            </p:spPr>
            <p:txBody>
              <a:bodyPr/>
              <a:lstStyle/>
              <a:p>
                <a:r>
                  <a:rPr lang="en-US">
                    <a:noFill/>
                  </a:rPr>
                  <a:t> </a:t>
                </a:r>
              </a:p>
            </p:txBody>
          </p:sp>
        </mc:Fallback>
      </mc:AlternateContent>
      <p:sp>
        <p:nvSpPr>
          <p:cNvPr id="26" name="Freeform 25">
            <a:extLst>
              <a:ext uri="{FF2B5EF4-FFF2-40B4-BE49-F238E27FC236}">
                <a16:creationId xmlns:a16="http://schemas.microsoft.com/office/drawing/2014/main" id="{07600934-4985-AC4B-BB03-E71055FB4E7A}"/>
              </a:ext>
            </a:extLst>
          </p:cNvPr>
          <p:cNvSpPr/>
          <p:nvPr/>
        </p:nvSpPr>
        <p:spPr>
          <a:xfrm>
            <a:off x="4876800" y="1706684"/>
            <a:ext cx="5971309" cy="2657504"/>
          </a:xfrm>
          <a:custGeom>
            <a:avLst/>
            <a:gdLst>
              <a:gd name="connsiteX0" fmla="*/ 0 w 5971309"/>
              <a:gd name="connsiteY0" fmla="*/ 1272049 h 2657504"/>
              <a:gd name="connsiteX1" fmla="*/ 1814945 w 5971309"/>
              <a:gd name="connsiteY1" fmla="*/ 135976 h 2657504"/>
              <a:gd name="connsiteX2" fmla="*/ 4017818 w 5971309"/>
              <a:gd name="connsiteY2" fmla="*/ 302231 h 2657504"/>
              <a:gd name="connsiteX3" fmla="*/ 5971309 w 5971309"/>
              <a:gd name="connsiteY3" fmla="*/ 2657504 h 2657504"/>
            </a:gdLst>
            <a:ahLst/>
            <a:cxnLst>
              <a:cxn ang="0">
                <a:pos x="connsiteX0" y="connsiteY0"/>
              </a:cxn>
              <a:cxn ang="0">
                <a:pos x="connsiteX1" y="connsiteY1"/>
              </a:cxn>
              <a:cxn ang="0">
                <a:pos x="connsiteX2" y="connsiteY2"/>
              </a:cxn>
              <a:cxn ang="0">
                <a:pos x="connsiteX3" y="connsiteY3"/>
              </a:cxn>
            </a:cxnLst>
            <a:rect l="l" t="t" r="r" b="b"/>
            <a:pathLst>
              <a:path w="5971309" h="2657504">
                <a:moveTo>
                  <a:pt x="0" y="1272049"/>
                </a:moveTo>
                <a:cubicBezTo>
                  <a:pt x="572654" y="784830"/>
                  <a:pt x="1145309" y="297612"/>
                  <a:pt x="1814945" y="135976"/>
                </a:cubicBezTo>
                <a:cubicBezTo>
                  <a:pt x="2484581" y="-25660"/>
                  <a:pt x="3325091" y="-118024"/>
                  <a:pt x="4017818" y="302231"/>
                </a:cubicBezTo>
                <a:cubicBezTo>
                  <a:pt x="4710545" y="722486"/>
                  <a:pt x="5340927" y="1689995"/>
                  <a:pt x="5971309" y="26575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0BD803F1-A355-0B47-A77C-370BE1EF0ACD}"/>
              </a:ext>
            </a:extLst>
          </p:cNvPr>
          <p:cNvSpPr/>
          <p:nvPr/>
        </p:nvSpPr>
        <p:spPr>
          <a:xfrm rot="13721672">
            <a:off x="4780488" y="2877495"/>
            <a:ext cx="235527" cy="2057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B4770C4-1F8B-7E40-94C9-06DD80985734}"/>
                  </a:ext>
                </a:extLst>
              </p:cNvPr>
              <p:cNvSpPr txBox="1"/>
              <p:nvPr/>
            </p:nvSpPr>
            <p:spPr>
              <a:xfrm>
                <a:off x="9292055" y="1618179"/>
                <a:ext cx="1650025" cy="492443"/>
              </a:xfrm>
              <a:prstGeom prst="rect">
                <a:avLst/>
              </a:prstGeom>
              <a:noFill/>
            </p:spPr>
            <p:txBody>
              <a:bodyPr wrap="square" rtlCol="0">
                <a:spAutoFit/>
              </a:bodyPr>
              <a:lstStyle/>
              <a:p>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𝑓</m:t>
                        </m:r>
                      </m:e>
                      <m:sup>
                        <m:r>
                          <a:rPr lang="en-US" sz="2600" b="0" i="1" smtClean="0">
                            <a:latin typeface="Cambria Math" panose="02040503050406030204" pitchFamily="18" charset="0"/>
                          </a:rPr>
                          <m:t>−1</m:t>
                        </m:r>
                      </m:sup>
                    </m:sSup>
                  </m:oMath>
                </a14:m>
                <a:r>
                  <a:rPr lang="en-US" sz="2600" dirty="0"/>
                  <a:t>(</a:t>
                </a:r>
                <a:r>
                  <a:rPr lang="en-US" sz="2600" dirty="0">
                    <a:latin typeface="Courier New" panose="02070309020205020404" pitchFamily="49" charset="0"/>
                    <a:cs typeface="Courier New" panose="02070309020205020404" pitchFamily="49" charset="0"/>
                  </a:rPr>
                  <a:t>Dog</a:t>
                </a:r>
                <a:r>
                  <a:rPr lang="en-US" sz="2600" dirty="0">
                    <a:cs typeface="Courier New" panose="02070309020205020404" pitchFamily="49" charset="0"/>
                  </a:rPr>
                  <a:t>)</a:t>
                </a:r>
                <a:endParaRPr lang="en-US" sz="2600" dirty="0"/>
              </a:p>
            </p:txBody>
          </p:sp>
        </mc:Choice>
        <mc:Fallback xmlns="">
          <p:sp>
            <p:nvSpPr>
              <p:cNvPr id="30" name="TextBox 29">
                <a:extLst>
                  <a:ext uri="{FF2B5EF4-FFF2-40B4-BE49-F238E27FC236}">
                    <a16:creationId xmlns:a16="http://schemas.microsoft.com/office/drawing/2014/main" id="{9B4770C4-1F8B-7E40-94C9-06DD80985734}"/>
                  </a:ext>
                </a:extLst>
              </p:cNvPr>
              <p:cNvSpPr txBox="1">
                <a:spLocks noRot="1" noChangeAspect="1" noMove="1" noResize="1" noEditPoints="1" noAdjustHandles="1" noChangeArrowheads="1" noChangeShapeType="1" noTextEdit="1"/>
              </p:cNvSpPr>
              <p:nvPr/>
            </p:nvSpPr>
            <p:spPr>
              <a:xfrm>
                <a:off x="9292055" y="1618179"/>
                <a:ext cx="1650025" cy="492443"/>
              </a:xfrm>
              <a:prstGeom prst="rect">
                <a:avLst/>
              </a:prstGeom>
              <a:blipFill>
                <a:blip r:embed="rId5"/>
                <a:stretch>
                  <a:fillRect l="-3690" t="-16049" b="-32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04F1EA-F4BD-0E49-A366-7E92D0B88294}"/>
                  </a:ext>
                </a:extLst>
              </p:cNvPr>
              <p:cNvSpPr txBox="1"/>
              <p:nvPr/>
            </p:nvSpPr>
            <p:spPr>
              <a:xfrm>
                <a:off x="6054437" y="2278306"/>
                <a:ext cx="2849691" cy="757130"/>
              </a:xfrm>
              <a:prstGeom prst="rect">
                <a:avLst/>
              </a:prstGeom>
              <a:noFill/>
            </p:spPr>
            <p:txBody>
              <a:bodyPr wrap="square" rtlCol="0">
                <a:spAutoFit/>
              </a:bodyPr>
              <a:lstStyle/>
              <a:p>
                <a:r>
                  <a:rPr lang="en-US" dirty="0">
                    <a:solidFill>
                      <a:srgbClr val="C00000"/>
                    </a:solidFill>
                  </a:rPr>
                  <a:t>The </a:t>
                </a:r>
                <a:r>
                  <a:rPr lang="en-US" i="1" dirty="0">
                    <a:solidFill>
                      <a:srgbClr val="C00000"/>
                    </a:solidFill>
                  </a:rPr>
                  <a:t>fiber </a:t>
                </a:r>
                <a:r>
                  <a:rPr lang="en-US" dirty="0">
                    <a:solidFill>
                      <a:srgbClr val="C00000"/>
                    </a:solidFill>
                  </a:rPr>
                  <a:t>of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solidFill>
                      <a:srgbClr val="C00000"/>
                    </a:solidFill>
                  </a:rPr>
                  <a:t> at class </a:t>
                </a:r>
                <a:r>
                  <a:rPr lang="en-US" dirty="0">
                    <a:solidFill>
                      <a:srgbClr val="C00000"/>
                    </a:solidFill>
                    <a:latin typeface="Courier New" panose="02070309020205020404" pitchFamily="49" charset="0"/>
                    <a:cs typeface="Courier New" panose="02070309020205020404" pitchFamily="49" charset="0"/>
                  </a:rPr>
                  <a:t>Dog</a:t>
                </a:r>
                <a:endParaRPr lang="en-US" dirty="0">
                  <a:solidFill>
                    <a:srgbClr val="C00000"/>
                  </a:solidFill>
                </a:endParaRPr>
              </a:p>
            </p:txBody>
          </p:sp>
        </mc:Choice>
        <mc:Fallback xmlns="">
          <p:sp>
            <p:nvSpPr>
              <p:cNvPr id="14" name="TextBox 13">
                <a:extLst>
                  <a:ext uri="{FF2B5EF4-FFF2-40B4-BE49-F238E27FC236}">
                    <a16:creationId xmlns:a16="http://schemas.microsoft.com/office/drawing/2014/main" id="{E304F1EA-F4BD-0E49-A366-7E92D0B88294}"/>
                  </a:ext>
                </a:extLst>
              </p:cNvPr>
              <p:cNvSpPr txBox="1">
                <a:spLocks noRot="1" noChangeAspect="1" noMove="1" noResize="1" noEditPoints="1" noAdjustHandles="1" noChangeArrowheads="1" noChangeShapeType="1" noTextEdit="1"/>
              </p:cNvSpPr>
              <p:nvPr/>
            </p:nvSpPr>
            <p:spPr>
              <a:xfrm>
                <a:off x="6054437" y="2278306"/>
                <a:ext cx="2849691" cy="757130"/>
              </a:xfrm>
              <a:prstGeom prst="rect">
                <a:avLst/>
              </a:prstGeom>
              <a:blipFill>
                <a:blip r:embed="rId6"/>
                <a:stretch>
                  <a:fillRect l="-2564" t="-4839" r="-3846" b="-16935"/>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1BFE56F0-CFCF-4815-9AAC-06F0C3CBA1B9}"/>
              </a:ext>
            </a:extLst>
          </p:cNvPr>
          <p:cNvPicPr>
            <a:picLocks noChangeAspect="1"/>
          </p:cNvPicPr>
          <p:nvPr/>
        </p:nvPicPr>
        <p:blipFill>
          <a:blip r:embed="rId7">
            <a:lum bright="70000" contrast="-70000"/>
          </a:blip>
          <a:stretch>
            <a:fillRect/>
          </a:stretch>
        </p:blipFill>
        <p:spPr>
          <a:xfrm>
            <a:off x="2656001" y="2998391"/>
            <a:ext cx="1043031" cy="1238250"/>
          </a:xfrm>
          <a:prstGeom prst="rect">
            <a:avLst/>
          </a:prstGeom>
        </p:spPr>
      </p:pic>
      <p:pic>
        <p:nvPicPr>
          <p:cNvPr id="21" name="Picture 20">
            <a:extLst>
              <a:ext uri="{FF2B5EF4-FFF2-40B4-BE49-F238E27FC236}">
                <a16:creationId xmlns:a16="http://schemas.microsoft.com/office/drawing/2014/main" id="{E82A8841-0D44-451C-A1DD-8D2804D610F5}"/>
              </a:ext>
            </a:extLst>
          </p:cNvPr>
          <p:cNvPicPr>
            <a:picLocks noChangeAspect="1"/>
          </p:cNvPicPr>
          <p:nvPr/>
        </p:nvPicPr>
        <p:blipFill>
          <a:blip r:embed="rId8">
            <a:lum bright="70000" contrast="-70000"/>
          </a:blip>
          <a:stretch>
            <a:fillRect/>
          </a:stretch>
        </p:blipFill>
        <p:spPr>
          <a:xfrm>
            <a:off x="5422340" y="4335950"/>
            <a:ext cx="1256986" cy="1234440"/>
          </a:xfrm>
          <a:prstGeom prst="rect">
            <a:avLst/>
          </a:prstGeom>
        </p:spPr>
      </p:pic>
      <p:pic>
        <p:nvPicPr>
          <p:cNvPr id="22" name="Picture 21">
            <a:extLst>
              <a:ext uri="{FF2B5EF4-FFF2-40B4-BE49-F238E27FC236}">
                <a16:creationId xmlns:a16="http://schemas.microsoft.com/office/drawing/2014/main" id="{B4700041-0E1D-4765-A99C-CBF77238728D}"/>
              </a:ext>
            </a:extLst>
          </p:cNvPr>
          <p:cNvPicPr>
            <a:picLocks noChangeAspect="1"/>
          </p:cNvPicPr>
          <p:nvPr/>
        </p:nvPicPr>
        <p:blipFill>
          <a:blip r:embed="rId9">
            <a:lum bright="70000" contrast="-70000"/>
          </a:blip>
          <a:stretch>
            <a:fillRect/>
          </a:stretch>
        </p:blipFill>
        <p:spPr>
          <a:xfrm>
            <a:off x="3994879" y="5624219"/>
            <a:ext cx="866852" cy="1234440"/>
          </a:xfrm>
          <a:prstGeom prst="rect">
            <a:avLst/>
          </a:prstGeom>
        </p:spPr>
      </p:pic>
      <p:pic>
        <p:nvPicPr>
          <p:cNvPr id="23" name="Picture 22">
            <a:extLst>
              <a:ext uri="{FF2B5EF4-FFF2-40B4-BE49-F238E27FC236}">
                <a16:creationId xmlns:a16="http://schemas.microsoft.com/office/drawing/2014/main" id="{3D543955-6CF6-4103-8C08-3E6F8A775274}"/>
              </a:ext>
            </a:extLst>
          </p:cNvPr>
          <p:cNvPicPr>
            <a:picLocks noChangeAspect="1"/>
          </p:cNvPicPr>
          <p:nvPr/>
        </p:nvPicPr>
        <p:blipFill>
          <a:blip r:embed="rId10"/>
          <a:stretch>
            <a:fillRect/>
          </a:stretch>
        </p:blipFill>
        <p:spPr>
          <a:xfrm>
            <a:off x="1263896" y="4458128"/>
            <a:ext cx="1304397" cy="990085"/>
          </a:xfrm>
          <a:prstGeom prst="rect">
            <a:avLst/>
          </a:prstGeom>
        </p:spPr>
      </p:pic>
      <p:pic>
        <p:nvPicPr>
          <p:cNvPr id="24" name="Picture 23">
            <a:extLst>
              <a:ext uri="{FF2B5EF4-FFF2-40B4-BE49-F238E27FC236}">
                <a16:creationId xmlns:a16="http://schemas.microsoft.com/office/drawing/2014/main" id="{71B8A12A-4A53-435F-86E1-FFFAD22312A1}"/>
              </a:ext>
            </a:extLst>
          </p:cNvPr>
          <p:cNvPicPr>
            <a:picLocks noChangeAspect="1"/>
          </p:cNvPicPr>
          <p:nvPr/>
        </p:nvPicPr>
        <p:blipFill>
          <a:blip r:embed="rId11"/>
          <a:stretch>
            <a:fillRect/>
          </a:stretch>
        </p:blipFill>
        <p:spPr>
          <a:xfrm>
            <a:off x="2719874" y="5653470"/>
            <a:ext cx="1043031" cy="990085"/>
          </a:xfrm>
          <a:prstGeom prst="rect">
            <a:avLst/>
          </a:prstGeom>
        </p:spPr>
      </p:pic>
      <p:pic>
        <p:nvPicPr>
          <p:cNvPr id="25" name="Picture 24">
            <a:extLst>
              <a:ext uri="{FF2B5EF4-FFF2-40B4-BE49-F238E27FC236}">
                <a16:creationId xmlns:a16="http://schemas.microsoft.com/office/drawing/2014/main" id="{F417FF87-B3D8-4AC2-90FD-E7720E444DB4}"/>
              </a:ext>
            </a:extLst>
          </p:cNvPr>
          <p:cNvPicPr>
            <a:picLocks noChangeAspect="1"/>
          </p:cNvPicPr>
          <p:nvPr/>
        </p:nvPicPr>
        <p:blipFill>
          <a:blip r:embed="rId12"/>
          <a:stretch>
            <a:fillRect/>
          </a:stretch>
        </p:blipFill>
        <p:spPr>
          <a:xfrm>
            <a:off x="4239540" y="4376556"/>
            <a:ext cx="964606" cy="1024894"/>
          </a:xfrm>
          <a:prstGeom prst="rect">
            <a:avLst/>
          </a:prstGeom>
        </p:spPr>
      </p:pic>
      <p:pic>
        <p:nvPicPr>
          <p:cNvPr id="27" name="Picture 26">
            <a:extLst>
              <a:ext uri="{FF2B5EF4-FFF2-40B4-BE49-F238E27FC236}">
                <a16:creationId xmlns:a16="http://schemas.microsoft.com/office/drawing/2014/main" id="{99218B7D-38B0-4B0E-8325-06419699651F}"/>
              </a:ext>
            </a:extLst>
          </p:cNvPr>
          <p:cNvPicPr>
            <a:picLocks noChangeAspect="1"/>
          </p:cNvPicPr>
          <p:nvPr/>
        </p:nvPicPr>
        <p:blipFill>
          <a:blip r:embed="rId13"/>
          <a:stretch>
            <a:fillRect/>
          </a:stretch>
        </p:blipFill>
        <p:spPr>
          <a:xfrm>
            <a:off x="3971313" y="3177471"/>
            <a:ext cx="1317423" cy="1001456"/>
          </a:xfrm>
          <a:prstGeom prst="rect">
            <a:avLst/>
          </a:prstGeom>
        </p:spPr>
      </p:pic>
      <p:pic>
        <p:nvPicPr>
          <p:cNvPr id="29" name="Picture 28">
            <a:extLst>
              <a:ext uri="{FF2B5EF4-FFF2-40B4-BE49-F238E27FC236}">
                <a16:creationId xmlns:a16="http://schemas.microsoft.com/office/drawing/2014/main" id="{068797D3-E79A-416F-9B6B-6448D803A7EE}"/>
              </a:ext>
            </a:extLst>
          </p:cNvPr>
          <p:cNvPicPr>
            <a:picLocks noChangeAspect="1"/>
          </p:cNvPicPr>
          <p:nvPr/>
        </p:nvPicPr>
        <p:blipFill>
          <a:blip r:embed="rId14">
            <a:lum bright="70000" contrast="-70000"/>
          </a:blip>
          <a:stretch>
            <a:fillRect/>
          </a:stretch>
        </p:blipFill>
        <p:spPr>
          <a:xfrm>
            <a:off x="1397206" y="5653469"/>
            <a:ext cx="1037514" cy="990085"/>
          </a:xfrm>
          <a:prstGeom prst="rect">
            <a:avLst/>
          </a:prstGeom>
        </p:spPr>
      </p:pic>
      <p:pic>
        <p:nvPicPr>
          <p:cNvPr id="31" name="Picture 30">
            <a:extLst>
              <a:ext uri="{FF2B5EF4-FFF2-40B4-BE49-F238E27FC236}">
                <a16:creationId xmlns:a16="http://schemas.microsoft.com/office/drawing/2014/main" id="{AB244785-B556-43CB-A1A5-F6C98F1D2BE6}"/>
              </a:ext>
            </a:extLst>
          </p:cNvPr>
          <p:cNvPicPr>
            <a:picLocks noChangeAspect="1"/>
          </p:cNvPicPr>
          <p:nvPr/>
        </p:nvPicPr>
        <p:blipFill>
          <a:blip r:embed="rId15">
            <a:lum bright="70000" contrast="-70000"/>
          </a:blip>
          <a:stretch>
            <a:fillRect/>
          </a:stretch>
        </p:blipFill>
        <p:spPr>
          <a:xfrm>
            <a:off x="2757071" y="4505469"/>
            <a:ext cx="1264275" cy="949636"/>
          </a:xfrm>
          <a:prstGeom prst="rect">
            <a:avLst/>
          </a:prstGeom>
        </p:spPr>
      </p:pic>
      <p:pic>
        <p:nvPicPr>
          <p:cNvPr id="32" name="Picture 31">
            <a:extLst>
              <a:ext uri="{FF2B5EF4-FFF2-40B4-BE49-F238E27FC236}">
                <a16:creationId xmlns:a16="http://schemas.microsoft.com/office/drawing/2014/main" id="{0E750286-61B3-4E18-8FBA-71AF3A2A319D}"/>
              </a:ext>
            </a:extLst>
          </p:cNvPr>
          <p:cNvPicPr>
            <a:picLocks noChangeAspect="1"/>
          </p:cNvPicPr>
          <p:nvPr/>
        </p:nvPicPr>
        <p:blipFill>
          <a:blip r:embed="rId16">
            <a:lum bright="70000" contrast="-70000"/>
          </a:blip>
          <a:stretch>
            <a:fillRect/>
          </a:stretch>
        </p:blipFill>
        <p:spPr>
          <a:xfrm>
            <a:off x="5540577" y="3190479"/>
            <a:ext cx="1317423" cy="989558"/>
          </a:xfrm>
          <a:prstGeom prst="rect">
            <a:avLst/>
          </a:prstGeom>
        </p:spPr>
      </p:pic>
      <p:pic>
        <p:nvPicPr>
          <p:cNvPr id="33" name="Picture 32">
            <a:extLst>
              <a:ext uri="{FF2B5EF4-FFF2-40B4-BE49-F238E27FC236}">
                <a16:creationId xmlns:a16="http://schemas.microsoft.com/office/drawing/2014/main" id="{9DBA743C-BF81-407D-AC85-20CA81D3B551}"/>
              </a:ext>
            </a:extLst>
          </p:cNvPr>
          <p:cNvPicPr>
            <a:picLocks noChangeAspect="1"/>
          </p:cNvPicPr>
          <p:nvPr/>
        </p:nvPicPr>
        <p:blipFill>
          <a:blip r:embed="rId17">
            <a:lum bright="70000" contrast="-70000"/>
          </a:blip>
          <a:stretch>
            <a:fillRect/>
          </a:stretch>
        </p:blipFill>
        <p:spPr>
          <a:xfrm>
            <a:off x="1254208" y="3201420"/>
            <a:ext cx="1129512" cy="953558"/>
          </a:xfrm>
          <a:prstGeom prst="rect">
            <a:avLst/>
          </a:prstGeom>
        </p:spPr>
      </p:pic>
    </p:spTree>
    <p:extLst>
      <p:ext uri="{BB962C8B-B14F-4D97-AF65-F5344CB8AC3E}">
        <p14:creationId xmlns:p14="http://schemas.microsoft.com/office/powerpoint/2010/main" val="215215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sz="2400" dirty="0"/>
              <a:t>With the optimal processing parameters (e.g., processing temperature and pressure) advanced manufacturing can produce materials with extraordinary properties. </a:t>
            </a:r>
          </a:p>
          <a:p>
            <a:r>
              <a:rPr lang="en-US" sz="2400" dirty="0"/>
              <a:t>However, materials scientists want to know more than a single set of processing parameters that will result in a desired material property, they want to understand the distribution of ALL processing parameters that will result in the same property. </a:t>
            </a:r>
          </a:p>
          <a:p>
            <a:r>
              <a:rPr lang="en-US" sz="2400" dirty="0"/>
              <a:t>Then they can choose those parameters that are physically feasible, resource and energy efficient, etc.</a:t>
            </a:r>
          </a:p>
        </p:txBody>
      </p:sp>
      <p:sp>
        <p:nvSpPr>
          <p:cNvPr id="5" name="Title 2">
            <a:extLst>
              <a:ext uri="{FF2B5EF4-FFF2-40B4-BE49-F238E27FC236}">
                <a16:creationId xmlns:a16="http://schemas.microsoft.com/office/drawing/2014/main" id="{15003E3E-4B0B-7C42-9DF5-9B209BB1B68C}"/>
              </a:ext>
            </a:extLst>
          </p:cNvPr>
          <p:cNvSpPr>
            <a:spLocks noGrp="1"/>
          </p:cNvSpPr>
          <p:nvPr>
            <p:ph type="title"/>
          </p:nvPr>
        </p:nvSpPr>
        <p:spPr>
          <a:xfrm>
            <a:off x="3200400" y="270933"/>
            <a:ext cx="10972800" cy="1310979"/>
          </a:xfrm>
        </p:spPr>
        <p:txBody>
          <a:bodyPr/>
          <a:lstStyle/>
          <a:p>
            <a:r>
              <a:rPr lang="en-US" dirty="0"/>
              <a:t>A science application</a:t>
            </a:r>
          </a:p>
        </p:txBody>
      </p:sp>
      <p:sp>
        <p:nvSpPr>
          <p:cNvPr id="3" name="Rounded Rectangle 2">
            <a:extLst>
              <a:ext uri="{FF2B5EF4-FFF2-40B4-BE49-F238E27FC236}">
                <a16:creationId xmlns:a16="http://schemas.microsoft.com/office/drawing/2014/main" id="{A314161A-5050-A146-B956-8CF43585B5B8}"/>
              </a:ext>
            </a:extLst>
          </p:cNvPr>
          <p:cNvSpPr/>
          <p:nvPr/>
        </p:nvSpPr>
        <p:spPr>
          <a:xfrm>
            <a:off x="5694218" y="5389418"/>
            <a:ext cx="3602182" cy="14547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Manufacturing process</a:t>
            </a:r>
          </a:p>
        </p:txBody>
      </p:sp>
      <p:sp>
        <p:nvSpPr>
          <p:cNvPr id="6" name="TextBox 5">
            <a:extLst>
              <a:ext uri="{FF2B5EF4-FFF2-40B4-BE49-F238E27FC236}">
                <a16:creationId xmlns:a16="http://schemas.microsoft.com/office/drawing/2014/main" id="{5FC30CD4-9D65-2D40-B9C5-A34A0E41D05B}"/>
              </a:ext>
            </a:extLst>
          </p:cNvPr>
          <p:cNvSpPr txBox="1"/>
          <p:nvPr/>
        </p:nvSpPr>
        <p:spPr>
          <a:xfrm>
            <a:off x="1899260" y="5389418"/>
            <a:ext cx="1939642" cy="424732"/>
          </a:xfrm>
          <a:prstGeom prst="rect">
            <a:avLst/>
          </a:prstGeom>
          <a:noFill/>
        </p:spPr>
        <p:txBody>
          <a:bodyPr wrap="square" rtlCol="0">
            <a:spAutoFit/>
          </a:bodyPr>
          <a:lstStyle/>
          <a:p>
            <a:r>
              <a:rPr lang="en-US" i="1" dirty="0"/>
              <a:t>Temperature</a:t>
            </a:r>
          </a:p>
        </p:txBody>
      </p:sp>
      <p:sp>
        <p:nvSpPr>
          <p:cNvPr id="7" name="TextBox 6">
            <a:extLst>
              <a:ext uri="{FF2B5EF4-FFF2-40B4-BE49-F238E27FC236}">
                <a16:creationId xmlns:a16="http://schemas.microsoft.com/office/drawing/2014/main" id="{AC7C25CB-D107-5343-8DC5-2EB93E1F0339}"/>
              </a:ext>
            </a:extLst>
          </p:cNvPr>
          <p:cNvSpPr txBox="1"/>
          <p:nvPr/>
        </p:nvSpPr>
        <p:spPr>
          <a:xfrm>
            <a:off x="1899259" y="5942924"/>
            <a:ext cx="1413169" cy="424732"/>
          </a:xfrm>
          <a:prstGeom prst="rect">
            <a:avLst/>
          </a:prstGeom>
          <a:noFill/>
        </p:spPr>
        <p:txBody>
          <a:bodyPr wrap="square" rtlCol="0">
            <a:spAutoFit/>
          </a:bodyPr>
          <a:lstStyle/>
          <a:p>
            <a:r>
              <a:rPr lang="en-US" i="1" dirty="0"/>
              <a:t>Pressure</a:t>
            </a:r>
          </a:p>
        </p:txBody>
      </p:sp>
      <p:sp>
        <p:nvSpPr>
          <p:cNvPr id="8" name="TextBox 7">
            <a:extLst>
              <a:ext uri="{FF2B5EF4-FFF2-40B4-BE49-F238E27FC236}">
                <a16:creationId xmlns:a16="http://schemas.microsoft.com/office/drawing/2014/main" id="{1DC5BAE8-5D28-6A42-95B0-25C74CC5E0C1}"/>
              </a:ext>
            </a:extLst>
          </p:cNvPr>
          <p:cNvSpPr txBox="1"/>
          <p:nvPr/>
        </p:nvSpPr>
        <p:spPr>
          <a:xfrm>
            <a:off x="1899259" y="6496430"/>
            <a:ext cx="2258297" cy="424732"/>
          </a:xfrm>
          <a:prstGeom prst="rect">
            <a:avLst/>
          </a:prstGeom>
          <a:noFill/>
        </p:spPr>
        <p:txBody>
          <a:bodyPr wrap="square" rtlCol="0">
            <a:spAutoFit/>
          </a:bodyPr>
          <a:lstStyle/>
          <a:p>
            <a:r>
              <a:rPr lang="en-US" i="1" dirty="0"/>
              <a:t>Rotation rate</a:t>
            </a:r>
          </a:p>
        </p:txBody>
      </p:sp>
      <p:sp>
        <p:nvSpPr>
          <p:cNvPr id="9" name="TextBox 8">
            <a:extLst>
              <a:ext uri="{FF2B5EF4-FFF2-40B4-BE49-F238E27FC236}">
                <a16:creationId xmlns:a16="http://schemas.microsoft.com/office/drawing/2014/main" id="{29D545EF-4156-F548-AD6B-07600B7E4C99}"/>
              </a:ext>
            </a:extLst>
          </p:cNvPr>
          <p:cNvSpPr txBox="1"/>
          <p:nvPr/>
        </p:nvSpPr>
        <p:spPr>
          <a:xfrm>
            <a:off x="10868893" y="5904415"/>
            <a:ext cx="2258297" cy="424732"/>
          </a:xfrm>
          <a:prstGeom prst="rect">
            <a:avLst/>
          </a:prstGeom>
          <a:noFill/>
        </p:spPr>
        <p:txBody>
          <a:bodyPr wrap="square" rtlCol="0">
            <a:spAutoFit/>
          </a:bodyPr>
          <a:lstStyle/>
          <a:p>
            <a:r>
              <a:rPr lang="en-US" i="1" dirty="0"/>
              <a:t>Material strength</a:t>
            </a:r>
          </a:p>
        </p:txBody>
      </p:sp>
      <p:cxnSp>
        <p:nvCxnSpPr>
          <p:cNvPr id="11" name="Straight Arrow Connector 10">
            <a:extLst>
              <a:ext uri="{FF2B5EF4-FFF2-40B4-BE49-F238E27FC236}">
                <a16:creationId xmlns:a16="http://schemas.microsoft.com/office/drawing/2014/main" id="{8851FE33-C154-CE49-9D6B-21E49B2D7A4F}"/>
              </a:ext>
            </a:extLst>
          </p:cNvPr>
          <p:cNvCxnSpPr>
            <a:cxnSpLocks/>
          </p:cNvCxnSpPr>
          <p:nvPr/>
        </p:nvCxnSpPr>
        <p:spPr>
          <a:xfrm>
            <a:off x="3797340" y="5657204"/>
            <a:ext cx="1681177" cy="285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68CC30-EA83-C34D-8022-A98D40589FEA}"/>
              </a:ext>
            </a:extLst>
          </p:cNvPr>
          <p:cNvCxnSpPr>
            <a:cxnSpLocks/>
          </p:cNvCxnSpPr>
          <p:nvPr/>
        </p:nvCxnSpPr>
        <p:spPr>
          <a:xfrm flipV="1">
            <a:off x="3838902" y="6441010"/>
            <a:ext cx="1639615" cy="267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01BFFB4-C7F0-6B4E-8A01-4CB7397EA066}"/>
              </a:ext>
            </a:extLst>
          </p:cNvPr>
          <p:cNvCxnSpPr>
            <a:cxnSpLocks/>
          </p:cNvCxnSpPr>
          <p:nvPr/>
        </p:nvCxnSpPr>
        <p:spPr>
          <a:xfrm>
            <a:off x="3655328" y="6192776"/>
            <a:ext cx="18231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733CBB-3DBF-044D-8643-16B90951918D}"/>
              </a:ext>
            </a:extLst>
          </p:cNvPr>
          <p:cNvCxnSpPr>
            <a:cxnSpLocks/>
          </p:cNvCxnSpPr>
          <p:nvPr/>
        </p:nvCxnSpPr>
        <p:spPr>
          <a:xfrm>
            <a:off x="9564830" y="6116781"/>
            <a:ext cx="11447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9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371600" y="2475186"/>
                <a:ext cx="12801600" cy="5068614"/>
              </a:xfrm>
            </p:spPr>
            <p:txBody>
              <a:bodyPr/>
              <a:lstStyle/>
              <a:p>
                <a:pPr marL="0" indent="0">
                  <a:buNone/>
                </a:pPr>
                <a:r>
                  <a:rPr lang="en-US" dirty="0"/>
                  <a:t>Both of these ML tasks are </a:t>
                </a:r>
                <a:r>
                  <a:rPr lang="en-US" b="1" dirty="0"/>
                  <a:t>many-to-one</a:t>
                </a:r>
                <a:r>
                  <a:rPr lang="en-US" dirty="0"/>
                  <a:t>.</a:t>
                </a:r>
              </a:p>
              <a:p>
                <a:pPr marL="0" indent="0">
                  <a:buNone/>
                </a:pPr>
                <a:endParaRPr lang="en-US" b="1" dirty="0"/>
              </a:p>
              <a:p>
                <a:pPr marL="0" indent="0">
                  <a:buNone/>
                </a:pPr>
                <a:r>
                  <a:rPr lang="en-US" b="1" dirty="0"/>
                  <a:t>Question: </a:t>
                </a:r>
                <a:r>
                  <a:rPr lang="en-US" dirty="0"/>
                  <a:t>Given a mapping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and a distribution </a:t>
                </a:r>
                <a14:m>
                  <m:oMath xmlns:m="http://schemas.openxmlformats.org/officeDocument/2006/math">
                    <m:r>
                      <a:rPr lang="en-US" b="0" i="1" smtClean="0">
                        <a:latin typeface="Cambria Math" panose="02040503050406030204" pitchFamily="18" charset="0"/>
                      </a:rPr>
                      <m:t>𝐷</m:t>
                    </m:r>
                  </m:oMath>
                </a14:m>
                <a:r>
                  <a:rPr lang="en-US" dirty="0"/>
                  <a:t> on </a:t>
                </a:r>
                <a14:m>
                  <m:oMath xmlns:m="http://schemas.openxmlformats.org/officeDocument/2006/math">
                    <m:r>
                      <a:rPr lang="en-US" b="0" i="1" smtClean="0">
                        <a:latin typeface="Cambria Math" panose="02040503050406030204" pitchFamily="18" charset="0"/>
                      </a:rPr>
                      <m:t>𝑋</m:t>
                    </m:r>
                  </m:oMath>
                </a14:m>
                <a:r>
                  <a:rPr lang="en-US" dirty="0"/>
                  <a:t>, can we build a model that will learn the distribution on each fiber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a:t>
                </a:r>
              </a:p>
              <a:p>
                <a:pPr marL="0" indent="0">
                  <a:buNone/>
                </a:pPr>
                <a:endParaRPr lang="en-US" dirty="0"/>
              </a:p>
              <a:p>
                <a:pPr marL="0" indent="0">
                  <a:buNone/>
                </a:pPr>
                <a:r>
                  <a:rPr lang="en-US" dirty="0"/>
                  <a:t>If so, we can succeed at creating a </a:t>
                </a:r>
                <a:r>
                  <a:rPr lang="en-US" b="1" dirty="0" err="1"/>
                  <a:t>fiberwise</a:t>
                </a:r>
                <a:r>
                  <a:rPr lang="en-US" b="1" dirty="0"/>
                  <a:t>-accurate reconstruction </a:t>
                </a:r>
                <a:r>
                  <a:rPr lang="en-US" dirty="0"/>
                  <a:t>of this task.</a:t>
                </a:r>
              </a:p>
            </p:txBody>
          </p:sp>
        </mc:Choice>
        <mc:Fallback xmlns="">
          <p:sp>
            <p:nvSpPr>
              <p:cNvPr id="4" name="Content Placeholder 3">
                <a:extLst>
                  <a:ext uri="{FF2B5EF4-FFF2-40B4-BE49-F238E27FC236}">
                    <a16:creationId xmlns:a16="http://schemas.microsoft.com/office/drawing/2014/main" id="{2DEBCC4A-09A3-46FA-94B8-812D5A6C188D}"/>
                  </a:ext>
                </a:extLst>
              </p:cNvPr>
              <p:cNvSpPr>
                <a:spLocks noGrp="1" noRot="1" noChangeAspect="1" noMove="1" noResize="1" noEditPoints="1" noAdjustHandles="1" noChangeArrowheads="1" noChangeShapeType="1" noTextEdit="1"/>
              </p:cNvSpPr>
              <p:nvPr>
                <p:ph sz="quarter" idx="20"/>
              </p:nvPr>
            </p:nvSpPr>
            <p:spPr>
              <a:xfrm>
                <a:off x="1371600" y="2475186"/>
                <a:ext cx="12801600" cy="5068614"/>
              </a:xfrm>
              <a:blipFill>
                <a:blip r:embed="rId3"/>
                <a:stretch>
                  <a:fillRect l="-952" t="-2043"/>
                </a:stretch>
              </a:blipFill>
            </p:spPr>
            <p:txBody>
              <a:bodyPr/>
              <a:lstStyle/>
              <a:p>
                <a:r>
                  <a:rPr lang="en-US">
                    <a:noFill/>
                  </a:rPr>
                  <a:t> </a:t>
                </a:r>
              </a:p>
            </p:txBody>
          </p:sp>
        </mc:Fallback>
      </mc:AlternateContent>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Underlying question</a:t>
            </a:r>
          </a:p>
        </p:txBody>
      </p:sp>
    </p:spTree>
    <p:extLst>
      <p:ext uri="{BB962C8B-B14F-4D97-AF65-F5344CB8AC3E}">
        <p14:creationId xmlns:p14="http://schemas.microsoft.com/office/powerpoint/2010/main" val="421082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8</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371600" y="2294465"/>
                <a:ext cx="12801600" cy="548640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a:t>
                </a:r>
                <a:r>
                  <a:rPr lang="en-US" i="1" dirty="0"/>
                  <a:t>fiber bundle </a:t>
                </a:r>
                <a:r>
                  <a:rPr lang="en-US" dirty="0"/>
                  <a:t>is a base space </a:t>
                </a:r>
                <a14:m>
                  <m:oMath xmlns:m="http://schemas.openxmlformats.org/officeDocument/2006/math">
                    <m:r>
                      <a:rPr lang="en-US" b="0" i="1" smtClean="0">
                        <a:latin typeface="Cambria Math" panose="02040503050406030204" pitchFamily="18" charset="0"/>
                      </a:rPr>
                      <m:t>𝑋</m:t>
                    </m:r>
                  </m:oMath>
                </a14:m>
                <a:r>
                  <a:rPr lang="en-US" dirty="0"/>
                  <a:t>, a total space </a:t>
                </a:r>
                <a14:m>
                  <m:oMath xmlns:m="http://schemas.openxmlformats.org/officeDocument/2006/math">
                    <m:r>
                      <a:rPr lang="en-US" b="0" i="1" smtClean="0">
                        <a:latin typeface="Cambria Math" panose="02040503050406030204" pitchFamily="18" charset="0"/>
                      </a:rPr>
                      <m:t>𝐸</m:t>
                    </m:r>
                  </m:oMath>
                </a14:m>
                <a:r>
                  <a:rPr lang="en-US" dirty="0"/>
                  <a:t>, and a surjection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satisfying </a:t>
                </a:r>
                <a:r>
                  <a:rPr lang="en-US" i="1" dirty="0"/>
                  <a:t>local triviality</a:t>
                </a:r>
                <a:r>
                  <a:rPr lang="en-US" dirty="0"/>
                  <a:t>. This means that </a:t>
                </a:r>
                <a14:m>
                  <m:oMath xmlns:m="http://schemas.openxmlformats.org/officeDocument/2006/math">
                    <m:r>
                      <a:rPr lang="en-US" i="1">
                        <a:latin typeface="Cambria Math" panose="02040503050406030204" pitchFamily="18" charset="0"/>
                      </a:rPr>
                      <m:t>𝐸</m:t>
                    </m:r>
                  </m:oMath>
                </a14:m>
                <a:r>
                  <a:rPr lang="en-US" dirty="0"/>
                  <a:t> is a space parametrized by </a:t>
                </a:r>
                <a14:m>
                  <m:oMath xmlns:m="http://schemas.openxmlformats.org/officeDocument/2006/math">
                    <m:r>
                      <a:rPr lang="en-US" i="1">
                        <a:latin typeface="Cambria Math" panose="02040503050406030204" pitchFamily="18" charset="0"/>
                      </a:rPr>
                      <m:t>𝑋</m:t>
                    </m:r>
                  </m:oMath>
                </a14:m>
                <a:r>
                  <a:rPr lang="en-US" dirty="0"/>
                  <a:t> and locally every neighborhood of </a:t>
                </a:r>
                <a14:m>
                  <m:oMath xmlns:m="http://schemas.openxmlformats.org/officeDocument/2006/math">
                    <m:r>
                      <a:rPr lang="en-US" i="1">
                        <a:latin typeface="Cambria Math" panose="02040503050406030204" pitchFamily="18" charset="0"/>
                      </a:rPr>
                      <m:t>𝐸</m:t>
                    </m:r>
                  </m:oMath>
                </a14:m>
                <a:r>
                  <a:rPr lang="en-US" dirty="0"/>
                  <a:t> looks like a product with a fiber </a:t>
                </a:r>
                <a14:m>
                  <m:oMath xmlns:m="http://schemas.openxmlformats.org/officeDocument/2006/math">
                    <m:r>
                      <a:rPr lang="en-US" b="0" i="1" smtClean="0">
                        <a:latin typeface="Cambria Math" panose="02040503050406030204" pitchFamily="18" charset="0"/>
                      </a:rPr>
                      <m:t>𝑍</m:t>
                    </m:r>
                  </m:oMath>
                </a14:m>
                <a:r>
                  <a:rPr lang="en-US" dirty="0"/>
                  <a:t>.</a:t>
                </a:r>
              </a:p>
            </p:txBody>
          </p:sp>
        </mc:Choice>
        <mc:Fallback xmlns="">
          <p:sp>
            <p:nvSpPr>
              <p:cNvPr id="4" name="Content Placeholder 3">
                <a:extLst>
                  <a:ext uri="{FF2B5EF4-FFF2-40B4-BE49-F238E27FC236}">
                    <a16:creationId xmlns:a16="http://schemas.microsoft.com/office/drawing/2014/main" id="{2DEBCC4A-09A3-46FA-94B8-812D5A6C188D}"/>
                  </a:ext>
                </a:extLst>
              </p:cNvPr>
              <p:cNvSpPr>
                <a:spLocks noGrp="1" noRot="1" noChangeAspect="1" noMove="1" noResize="1" noEditPoints="1" noAdjustHandles="1" noChangeArrowheads="1" noChangeShapeType="1" noTextEdit="1"/>
              </p:cNvSpPr>
              <p:nvPr>
                <p:ph sz="quarter" idx="20"/>
              </p:nvPr>
            </p:nvSpPr>
            <p:spPr>
              <a:xfrm>
                <a:off x="1371600" y="2294465"/>
                <a:ext cx="12801600" cy="5486401"/>
              </a:xfrm>
              <a:blipFill>
                <a:blip r:embed="rId3"/>
                <a:stretch>
                  <a:fillRect l="-1091" b="-3926"/>
                </a:stretch>
              </a:blipFill>
            </p:spPr>
            <p:txBody>
              <a:bodyPr/>
              <a:lstStyle/>
              <a:p>
                <a:r>
                  <a:rPr lang="en-US">
                    <a:noFill/>
                  </a:rPr>
                  <a:t> </a:t>
                </a:r>
              </a:p>
            </p:txBody>
          </p:sp>
        </mc:Fallback>
      </mc:AlternateContent>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a:t>A Mathematical Construction: Fiber Bundles</a:t>
            </a:r>
          </a:p>
        </p:txBody>
      </p:sp>
      <p:pic>
        <p:nvPicPr>
          <p:cNvPr id="6" name="Picture 5" descr="Chart, diagram&#10;&#10;Description automatically generated with medium confidence">
            <a:extLst>
              <a:ext uri="{FF2B5EF4-FFF2-40B4-BE49-F238E27FC236}">
                <a16:creationId xmlns:a16="http://schemas.microsoft.com/office/drawing/2014/main" id="{8D88763C-9C49-B143-91B2-2475EF0D6233}"/>
              </a:ext>
            </a:extLst>
          </p:cNvPr>
          <p:cNvPicPr>
            <a:picLocks noChangeAspect="1"/>
          </p:cNvPicPr>
          <p:nvPr/>
        </p:nvPicPr>
        <p:blipFill>
          <a:blip r:embed="rId4"/>
          <a:stretch>
            <a:fillRect/>
          </a:stretch>
        </p:blipFill>
        <p:spPr>
          <a:xfrm>
            <a:off x="3369734" y="1722089"/>
            <a:ext cx="8365067" cy="4785421"/>
          </a:xfrm>
          <a:prstGeom prst="rect">
            <a:avLst/>
          </a:prstGeom>
        </p:spPr>
      </p:pic>
    </p:spTree>
    <p:extLst>
      <p:ext uri="{BB962C8B-B14F-4D97-AF65-F5344CB8AC3E}">
        <p14:creationId xmlns:p14="http://schemas.microsoft.com/office/powerpoint/2010/main" val="1952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5" name="Title 2">
            <a:extLst>
              <a:ext uri="{FF2B5EF4-FFF2-40B4-BE49-F238E27FC236}">
                <a16:creationId xmlns:a16="http://schemas.microsoft.com/office/drawing/2014/main" id="{FDD86419-19A1-3C47-AF07-DB3122184A70}"/>
              </a:ext>
            </a:extLst>
          </p:cNvPr>
          <p:cNvSpPr>
            <a:spLocks noGrp="1"/>
          </p:cNvSpPr>
          <p:nvPr>
            <p:ph type="title"/>
          </p:nvPr>
        </p:nvSpPr>
        <p:spPr>
          <a:xfrm>
            <a:off x="3200400" y="270933"/>
            <a:ext cx="10972800" cy="1310979"/>
          </a:xfrm>
        </p:spPr>
        <p:txBody>
          <a:bodyPr/>
          <a:lstStyle/>
          <a:p>
            <a:r>
              <a:rPr lang="en-US" dirty="0" err="1"/>
              <a:t>BundleNet</a:t>
            </a:r>
            <a:r>
              <a:rPr lang="en-US" dirty="0"/>
              <a:t> architecture</a:t>
            </a:r>
          </a:p>
        </p:txBody>
      </p:sp>
      <p:pic>
        <p:nvPicPr>
          <p:cNvPr id="6" name="Picture 5" descr="Diagram&#10;&#10;Description automatically generated">
            <a:extLst>
              <a:ext uri="{FF2B5EF4-FFF2-40B4-BE49-F238E27FC236}">
                <a16:creationId xmlns:a16="http://schemas.microsoft.com/office/drawing/2014/main" id="{078F952C-13EC-3741-949A-7C11B59B0AD6}"/>
              </a:ext>
            </a:extLst>
          </p:cNvPr>
          <p:cNvPicPr>
            <a:picLocks noChangeAspect="1"/>
          </p:cNvPicPr>
          <p:nvPr/>
        </p:nvPicPr>
        <p:blipFill>
          <a:blip r:embed="rId3"/>
          <a:stretch>
            <a:fillRect/>
          </a:stretch>
        </p:blipFill>
        <p:spPr>
          <a:xfrm>
            <a:off x="2302641" y="1581912"/>
            <a:ext cx="10972801" cy="6277233"/>
          </a:xfrm>
          <a:prstGeom prst="rect">
            <a:avLst/>
          </a:prstGeom>
        </p:spPr>
      </p:pic>
    </p:spTree>
    <p:extLst>
      <p:ext uri="{BB962C8B-B14F-4D97-AF65-F5344CB8AC3E}">
        <p14:creationId xmlns:p14="http://schemas.microsoft.com/office/powerpoint/2010/main" val="1158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White.potx" id="{EA137702-F2AD-4159-86D4-C342BE8A6920}" vid="{17B647B9-5C79-490E-B863-9773E180CF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727</TotalTime>
  <Words>1324</Words>
  <Application>Microsoft Office PowerPoint</Application>
  <PresentationFormat>Custom</PresentationFormat>
  <Paragraphs>116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Courier New</vt:lpstr>
      <vt:lpstr>Wingdings</vt:lpstr>
      <vt:lpstr>PNNL_Option_4</vt:lpstr>
      <vt:lpstr>Bundle Networks  Fiber Bundles, Local Trivializations, and a Generative Approach to Exploring Many-to-one Maps</vt:lpstr>
      <vt:lpstr>PowerPoint Presentation</vt:lpstr>
      <vt:lpstr>Standard ML step-up</vt:lpstr>
      <vt:lpstr>Standard ML step-up</vt:lpstr>
      <vt:lpstr>Fiber at Dog</vt:lpstr>
      <vt:lpstr>A science application</vt:lpstr>
      <vt:lpstr>Underlying question</vt:lpstr>
      <vt:lpstr>A Mathematical Construction: Fiber Bundles</vt:lpstr>
      <vt:lpstr>BundleNet architecture</vt:lpstr>
      <vt:lpstr>Results</vt:lpstr>
      <vt:lpstr>Reconstructions</vt:lpstr>
      <vt:lpstr>Reconstructions</vt:lpstr>
      <vt:lpstr>Further questions studied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Bundle Networks  Fiber Bundles, Local Trivializations, and a Generative Approach to Exploring Many-to-one Maps</dc:title>
  <dc:creator>Kvinge, Henry J</dc:creator>
  <cp:lastModifiedBy>Nico Courts</cp:lastModifiedBy>
  <cp:revision>11</cp:revision>
  <cp:lastPrinted>2022-03-29T21:10:55Z</cp:lastPrinted>
  <dcterms:created xsi:type="dcterms:W3CDTF">2022-03-08T15:05:07Z</dcterms:created>
  <dcterms:modified xsi:type="dcterms:W3CDTF">2022-03-29T21:11:29Z</dcterms:modified>
</cp:coreProperties>
</file>